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327" r:id="rId4"/>
    <p:sldId id="258" r:id="rId5"/>
    <p:sldId id="259" r:id="rId6"/>
    <p:sldId id="328" r:id="rId7"/>
    <p:sldId id="331" r:id="rId8"/>
    <p:sldId id="329" r:id="rId9"/>
    <p:sldId id="397" r:id="rId10"/>
    <p:sldId id="324" r:id="rId11"/>
    <p:sldId id="306" r:id="rId12"/>
    <p:sldId id="332" r:id="rId13"/>
    <p:sldId id="333" r:id="rId14"/>
    <p:sldId id="418" r:id="rId15"/>
    <p:sldId id="307" r:id="rId16"/>
    <p:sldId id="347" r:id="rId17"/>
    <p:sldId id="341" r:id="rId18"/>
    <p:sldId id="334" r:id="rId19"/>
    <p:sldId id="420" r:id="rId20"/>
    <p:sldId id="335" r:id="rId21"/>
    <p:sldId id="344" r:id="rId22"/>
    <p:sldId id="422" r:id="rId23"/>
    <p:sldId id="308" r:id="rId24"/>
    <p:sldId id="309" r:id="rId25"/>
    <p:sldId id="339" r:id="rId26"/>
    <p:sldId id="340" r:id="rId27"/>
    <p:sldId id="338" r:id="rId28"/>
    <p:sldId id="416" r:id="rId29"/>
    <p:sldId id="432" r:id="rId30"/>
    <p:sldId id="310" r:id="rId31"/>
    <p:sldId id="346" r:id="rId32"/>
    <p:sldId id="349" r:id="rId33"/>
    <p:sldId id="348" r:id="rId34"/>
    <p:sldId id="352" r:id="rId35"/>
    <p:sldId id="433" r:id="rId36"/>
    <p:sldId id="350" r:id="rId37"/>
    <p:sldId id="325" r:id="rId38"/>
    <p:sldId id="311" r:id="rId39"/>
    <p:sldId id="399" r:id="rId40"/>
    <p:sldId id="353" r:id="rId41"/>
    <p:sldId id="354" r:id="rId42"/>
    <p:sldId id="312" r:id="rId43"/>
    <p:sldId id="355" r:id="rId44"/>
    <p:sldId id="427" r:id="rId45"/>
    <p:sldId id="428" r:id="rId46"/>
    <p:sldId id="313" r:id="rId47"/>
    <p:sldId id="356" r:id="rId48"/>
    <p:sldId id="434" r:id="rId49"/>
    <p:sldId id="357" r:id="rId50"/>
    <p:sldId id="358" r:id="rId51"/>
    <p:sldId id="314" r:id="rId52"/>
    <p:sldId id="361" r:id="rId53"/>
    <p:sldId id="430" r:id="rId54"/>
    <p:sldId id="435" r:id="rId55"/>
    <p:sldId id="360" r:id="rId56"/>
    <p:sldId id="415" r:id="rId57"/>
    <p:sldId id="315" r:id="rId58"/>
    <p:sldId id="363" r:id="rId59"/>
    <p:sldId id="417" r:id="rId60"/>
    <p:sldId id="316" r:id="rId61"/>
    <p:sldId id="366" r:id="rId62"/>
    <p:sldId id="367" r:id="rId63"/>
    <p:sldId id="368" r:id="rId64"/>
    <p:sldId id="369" r:id="rId65"/>
    <p:sldId id="370" r:id="rId66"/>
    <p:sldId id="317" r:id="rId67"/>
    <p:sldId id="371" r:id="rId68"/>
    <p:sldId id="372" r:id="rId69"/>
    <p:sldId id="318" r:id="rId70"/>
    <p:sldId id="374" r:id="rId71"/>
    <p:sldId id="319" r:id="rId72"/>
    <p:sldId id="375" r:id="rId73"/>
    <p:sldId id="377" r:id="rId74"/>
    <p:sldId id="376" r:id="rId75"/>
    <p:sldId id="378" r:id="rId76"/>
    <p:sldId id="379" r:id="rId77"/>
    <p:sldId id="400" r:id="rId78"/>
    <p:sldId id="326" r:id="rId79"/>
    <p:sldId id="321" r:id="rId80"/>
    <p:sldId id="385" r:id="rId81"/>
    <p:sldId id="383" r:id="rId82"/>
    <p:sldId id="322" r:id="rId83"/>
    <p:sldId id="387" r:id="rId84"/>
    <p:sldId id="386" r:id="rId85"/>
    <p:sldId id="388" r:id="rId86"/>
    <p:sldId id="323" r:id="rId87"/>
    <p:sldId id="411" r:id="rId88"/>
    <p:sldId id="414" r:id="rId89"/>
    <p:sldId id="394" r:id="rId90"/>
    <p:sldId id="392" r:id="rId91"/>
    <p:sldId id="393" r:id="rId92"/>
    <p:sldId id="412" r:id="rId93"/>
    <p:sldId id="413" r:id="rId94"/>
    <p:sldId id="401" r:id="rId95"/>
    <p:sldId id="402" r:id="rId96"/>
    <p:sldId id="404" r:id="rId97"/>
    <p:sldId id="405" r:id="rId98"/>
    <p:sldId id="406" r:id="rId99"/>
    <p:sldId id="407" r:id="rId100"/>
    <p:sldId id="408" r:id="rId101"/>
    <p:sldId id="409" r:id="rId102"/>
    <p:sldId id="410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丹青 陈" initials="丹青" lastIdx="2" clrIdx="0">
    <p:extLst>
      <p:ext uri="{19B8F6BF-5375-455C-9EA6-DF929625EA0E}">
        <p15:presenceInfo xmlns:p15="http://schemas.microsoft.com/office/powerpoint/2012/main" userId="f3546338848b01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3" autoAdjust="0"/>
    <p:restoredTop sz="90270" autoAdjust="0"/>
  </p:normalViewPr>
  <p:slideViewPr>
    <p:cSldViewPr snapToGrid="0">
      <p:cViewPr varScale="1">
        <p:scale>
          <a:sx n="80" d="100"/>
          <a:sy n="80" d="100"/>
        </p:scale>
        <p:origin x="45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5-4C18-874F-13DF81BE7E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5-4C18-874F-13DF81BE7E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C5-4C18-874F-13DF81BE7E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7008160"/>
        <c:axId val="567004552"/>
      </c:barChart>
      <c:catAx>
        <c:axId val="56700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7004552"/>
        <c:crosses val="autoZero"/>
        <c:auto val="1"/>
        <c:lblAlgn val="ctr"/>
        <c:lblOffset val="100"/>
        <c:noMultiLvlLbl val="0"/>
      </c:catAx>
      <c:valAx>
        <c:axId val="567004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700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EC-41B9-AEED-F3F3A4AD2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EC-41B9-AEED-F3F3A4AD2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EC-41B9-AEED-F3F3A4AD2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0974608"/>
        <c:axId val="570976904"/>
      </c:barChart>
      <c:catAx>
        <c:axId val="57097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0976904"/>
        <c:crosses val="autoZero"/>
        <c:auto val="1"/>
        <c:lblAlgn val="ctr"/>
        <c:lblOffset val="100"/>
        <c:noMultiLvlLbl val="0"/>
      </c:catAx>
      <c:valAx>
        <c:axId val="570976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0974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CA-4F4D-8CC9-FC39278CC5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CA-4F4D-8CC9-FC39278CC5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CA-4F4D-8CC9-FC39278CC5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CA-4F4D-8CC9-FC39278CC50C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B-4B32-AB96-7AE98D7E6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E9-4C57-880D-7BA45F85C2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913168"/>
        <c:axId val="102914152"/>
      </c:scatterChart>
      <c:valAx>
        <c:axId val="102913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2914152"/>
        <c:crosses val="autoZero"/>
        <c:crossBetween val="midCat"/>
      </c:valAx>
      <c:valAx>
        <c:axId val="102914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2913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E3-449D-8C70-AFFD0BDF28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EE3-449D-8C70-AFFD0BDF28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E3-449D-8C70-AFFD0BDF2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4312272"/>
        <c:axId val="574311288"/>
      </c:lineChart>
      <c:catAx>
        <c:axId val="57431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4311288"/>
        <c:crosses val="autoZero"/>
        <c:auto val="1"/>
        <c:lblAlgn val="ctr"/>
        <c:lblOffset val="100"/>
        <c:noMultiLvlLbl val="0"/>
      </c:catAx>
      <c:valAx>
        <c:axId val="574311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431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Sheet1!$A$2:$A$77</cx:f>
        <cx:lvl ptCount="76" formatCode="G/通用格式">
          <cx:pt idx="0">1</cx:pt>
          <cx:pt idx="1">3</cx:pt>
          <cx:pt idx="2">3</cx:pt>
          <cx:pt idx="3">3</cx:pt>
          <cx:pt idx="4">5</cx:pt>
          <cx:pt idx="5">6</cx:pt>
          <cx:pt idx="6">6</cx:pt>
          <cx:pt idx="7">6</cx:pt>
          <cx:pt idx="8">7</cx:pt>
          <cx:pt idx="9">8</cx:pt>
          <cx:pt idx="10">8</cx:pt>
          <cx:pt idx="11">9</cx:pt>
          <cx:pt idx="12">9</cx:pt>
          <cx:pt idx="13">9</cx:pt>
          <cx:pt idx="14">9</cx:pt>
          <cx:pt idx="15">9</cx:pt>
          <cx:pt idx="16">10</cx:pt>
          <cx:pt idx="17">10</cx:pt>
          <cx:pt idx="18">10</cx:pt>
          <cx:pt idx="19">10</cx:pt>
          <cx:pt idx="20">10</cx:pt>
          <cx:pt idx="21">10</cx:pt>
          <cx:pt idx="22">11</cx:pt>
          <cx:pt idx="23">11</cx:pt>
          <cx:pt idx="24">11</cx:pt>
          <cx:pt idx="25">11</cx:pt>
          <cx:pt idx="26">11</cx:pt>
          <cx:pt idx="27">11</cx:pt>
          <cx:pt idx="28">12</cx:pt>
          <cx:pt idx="29">12</cx:pt>
          <cx:pt idx="30">12</cx:pt>
          <cx:pt idx="31">12</cx:pt>
          <cx:pt idx="32">12</cx:pt>
          <cx:pt idx="33">12</cx:pt>
          <cx:pt idx="34">13</cx:pt>
          <cx:pt idx="35">13</cx:pt>
          <cx:pt idx="36">13</cx:pt>
          <cx:pt idx="37">13</cx:pt>
          <cx:pt idx="38">13</cx:pt>
          <cx:pt idx="39">14</cx:pt>
          <cx:pt idx="40">14</cx:pt>
          <cx:pt idx="41">14</cx:pt>
          <cx:pt idx="42">14</cx:pt>
          <cx:pt idx="43">14</cx:pt>
          <cx:pt idx="44">14</cx:pt>
          <cx:pt idx="45">15</cx:pt>
          <cx:pt idx="46">15</cx:pt>
          <cx:pt idx="47">15</cx:pt>
          <cx:pt idx="48">15</cx:pt>
          <cx:pt idx="49">15</cx:pt>
          <cx:pt idx="50">15</cx:pt>
          <cx:pt idx="51">15</cx:pt>
          <cx:pt idx="52">15</cx:pt>
          <cx:pt idx="53">16</cx:pt>
          <cx:pt idx="54">16</cx:pt>
          <cx:pt idx="55">16</cx:pt>
          <cx:pt idx="56">16</cx:pt>
          <cx:pt idx="57">17</cx:pt>
          <cx:pt idx="58">17</cx:pt>
          <cx:pt idx="59">17</cx:pt>
          <cx:pt idx="60">17</cx:pt>
          <cx:pt idx="61">17</cx:pt>
          <cx:pt idx="62">17</cx:pt>
          <cx:pt idx="63">18</cx:pt>
          <cx:pt idx="64">18</cx:pt>
          <cx:pt idx="65">18</cx:pt>
          <cx:pt idx="66">18</cx:pt>
          <cx:pt idx="67">19</cx:pt>
          <cx:pt idx="68">19</cx:pt>
          <cx:pt idx="69">19</cx:pt>
          <cx:pt idx="70">20</cx:pt>
          <cx:pt idx="71">21</cx:pt>
          <cx:pt idx="72">22</cx:pt>
          <cx:pt idx="73">22</cx:pt>
          <cx:pt idx="74">24</cx:pt>
          <cx:pt idx="75">24</cx:pt>
        </cx:lvl>
      </cx:numDim>
    </cx:data>
  </cx:chartData>
  <cx:chart>
    <cx:title pos="t" align="ctr" overlay="0"/>
    <cx:plotArea>
      <cx:plotAreaRegion>
        <cx:series layoutId="clusteredColumn" uniqueId="{5567FE88-6BEB-48B7-B1CC-1D7EE84FDD72}">
          <cx:tx>
            <cx:txData>
              <cx:f>Sheet1!$A$1</cx:f>
              <cx:v>系列 1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FDEC6-E4A9-48F0-AE1B-45588A7DE0EF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281F4-4F23-4474-A391-5E5AE75422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98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585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831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</a:p>
          <a:p>
            <a:r>
              <a:rPr lang="en-US" altLang="zh-CN" dirty="0"/>
              <a:t>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589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</a:t>
            </a:r>
          </a:p>
          <a:p>
            <a:r>
              <a:rPr lang="en-US" altLang="zh-CN" dirty="0"/>
              <a:t>B</a:t>
            </a:r>
          </a:p>
          <a:p>
            <a:r>
              <a:rPr lang="en-US" altLang="zh-CN" dirty="0"/>
              <a:t>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752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</a:p>
          <a:p>
            <a:r>
              <a:rPr lang="en-US" altLang="zh-CN" dirty="0"/>
              <a:t>B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752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</a:t>
            </a:r>
          </a:p>
          <a:p>
            <a:r>
              <a:rPr lang="en-US" altLang="zh-CN" dirty="0"/>
              <a:t>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26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</a:p>
          <a:p>
            <a:r>
              <a:rPr lang="en-GB" dirty="0"/>
              <a:t>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40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</a:p>
          <a:p>
            <a:r>
              <a:rPr lang="en-GB" dirty="0"/>
              <a:t>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03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</a:p>
          <a:p>
            <a:r>
              <a:rPr lang="en-US" altLang="zh-CN" dirty="0"/>
              <a:t>C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08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</a:p>
          <a:p>
            <a:r>
              <a:rPr lang="en-US" altLang="zh-CN" dirty="0"/>
              <a:t>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3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88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</a:p>
          <a:p>
            <a:r>
              <a:rPr lang="en-GB" dirty="0"/>
              <a:t>18</a:t>
            </a:r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411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E</a:t>
            </a:r>
          </a:p>
          <a:p>
            <a:r>
              <a:rPr lang="en-GB" dirty="0"/>
              <a:t>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757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</a:p>
          <a:p>
            <a:r>
              <a:rPr lang="en-GB" altLang="zh-CN" dirty="0"/>
              <a:t>C</a:t>
            </a:r>
          </a:p>
          <a:p>
            <a:r>
              <a:rPr lang="en-GB" altLang="zh-CN" dirty="0"/>
              <a:t>B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777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</a:p>
          <a:p>
            <a:r>
              <a:rPr lang="en-GB" altLang="zh-CN" dirty="0"/>
              <a:t>D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887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</a:p>
          <a:p>
            <a:r>
              <a:rPr lang="en-GB" dirty="0"/>
              <a:t>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514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2500</a:t>
            </a:r>
          </a:p>
          <a:p>
            <a:r>
              <a:rPr lang="en-GB" dirty="0"/>
              <a:t>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47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64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  <a:p>
            <a:r>
              <a:rPr lang="en-GB" dirty="0"/>
              <a:t>C</a:t>
            </a:r>
          </a:p>
          <a:p>
            <a:r>
              <a:rPr lang="en-GB" dirty="0"/>
              <a:t>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429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D</a:t>
            </a:r>
          </a:p>
          <a:p>
            <a:r>
              <a:rPr lang="en-GB" altLang="zh-CN" dirty="0"/>
              <a:t>D</a:t>
            </a:r>
          </a:p>
          <a:p>
            <a:r>
              <a:rPr lang="en-GB" altLang="zh-CN" dirty="0"/>
              <a:t>B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08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E</a:t>
            </a:r>
          </a:p>
          <a:p>
            <a:r>
              <a:rPr lang="en-GB" altLang="zh-CN" dirty="0"/>
              <a:t>6.75</a:t>
            </a:r>
          </a:p>
          <a:p>
            <a:r>
              <a:rPr lang="en-GB" altLang="zh-CN" dirty="0"/>
              <a:t>AC</a:t>
            </a:r>
          </a:p>
          <a:p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49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025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</a:p>
          <a:p>
            <a:r>
              <a:rPr lang="en-US" altLang="zh-CN" dirty="0"/>
              <a:t>B</a:t>
            </a:r>
          </a:p>
          <a:p>
            <a:r>
              <a:rPr lang="en-US" altLang="zh-CN" dirty="0"/>
              <a:t>B</a:t>
            </a:r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76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888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7.2</a:t>
            </a:r>
          </a:p>
          <a:p>
            <a:r>
              <a:rPr lang="en-US" altLang="zh-CN" dirty="0"/>
              <a:t>D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55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Draw out the graphs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240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</a:p>
          <a:p>
            <a:r>
              <a:rPr lang="en-GB" dirty="0"/>
              <a:t>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33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-2</a:t>
            </a:r>
          </a:p>
          <a:p>
            <a:r>
              <a:rPr lang="en-GB" dirty="0"/>
              <a:t>D</a:t>
            </a:r>
          </a:p>
          <a:p>
            <a:r>
              <a:rPr lang="en-US" altLang="zh-CN" dirty="0"/>
              <a:t>ABCDEH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274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</a:p>
          <a:p>
            <a:r>
              <a:rPr lang="en-GB" dirty="0"/>
              <a:t>D</a:t>
            </a:r>
          </a:p>
          <a:p>
            <a:r>
              <a:rPr lang="en-GB" dirty="0"/>
              <a:t>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417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DEF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832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</a:p>
          <a:p>
            <a:r>
              <a:rPr lang="en-GB" b="0" dirty="0"/>
              <a:t>B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4241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ACE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35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 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1188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  <a:p>
            <a:r>
              <a:rPr lang="en-GB" dirty="0"/>
              <a:t>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3295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</a:p>
          <a:p>
            <a:r>
              <a:rPr lang="en-GB" dirty="0"/>
              <a:t>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513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 C E G</a:t>
            </a:r>
          </a:p>
          <a:p>
            <a:r>
              <a:rPr lang="en-GB" dirty="0"/>
              <a:t>112.5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49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</a:p>
          <a:p>
            <a:r>
              <a:rPr lang="en-GB" dirty="0"/>
              <a:t>B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8066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246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</a:p>
          <a:p>
            <a:r>
              <a:rPr lang="en-GB" dirty="0"/>
              <a:t>10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020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</a:p>
          <a:p>
            <a:r>
              <a:rPr lang="en-GB" dirty="0"/>
              <a:t>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0129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 D</a:t>
            </a:r>
          </a:p>
          <a:p>
            <a:r>
              <a:rPr lang="en-GB" dirty="0"/>
              <a:t>17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0656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  <a:p>
            <a:r>
              <a:rPr lang="en-GB" dirty="0"/>
              <a:t>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9987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 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7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39.5</a:t>
            </a:r>
          </a:p>
          <a:p>
            <a:r>
              <a:rPr lang="en-GB" dirty="0"/>
              <a:t>20/80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277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</a:p>
          <a:p>
            <a:r>
              <a:rPr lang="en-US" altLang="zh-CN" dirty="0"/>
              <a:t>121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5149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 C D E F</a:t>
            </a:r>
          </a:p>
          <a:p>
            <a:r>
              <a:rPr lang="en-US" altLang="zh-CN" dirty="0"/>
              <a:t>A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5259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</a:p>
          <a:p>
            <a:r>
              <a:rPr lang="en-GB" dirty="0"/>
              <a:t>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9175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153/190</a:t>
            </a:r>
            <a:endParaRPr lang="en-GB" dirty="0"/>
          </a:p>
          <a:p>
            <a:r>
              <a:rPr lang="en-US" altLang="zh-CN" dirty="0"/>
              <a:t>BC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7679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</a:p>
          <a:p>
            <a:r>
              <a:rPr lang="en-US" altLang="zh-CN" dirty="0"/>
              <a:t>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2105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</a:p>
          <a:p>
            <a:r>
              <a:rPr lang="en-US" altLang="zh-CN" dirty="0"/>
              <a:t>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6793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</a:p>
          <a:p>
            <a:r>
              <a:rPr lang="en-GB" dirty="0"/>
              <a:t>B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4870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</a:p>
          <a:p>
            <a:r>
              <a:rPr lang="en-US" altLang="zh-CN" dirty="0"/>
              <a:t>B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922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0731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8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  <a:p>
            <a:r>
              <a:rPr lang="en-US" altLang="zh-CN" dirty="0"/>
              <a:t>ABE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8050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9867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084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4938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1648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887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 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7549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41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ABC</a:t>
            </a:r>
          </a:p>
          <a:p>
            <a:r>
              <a:rPr lang="en-GB" altLang="zh-CN" dirty="0"/>
              <a:t>C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6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Notice</a:t>
            </a:r>
            <a:r>
              <a:rPr lang="zh-CN" altLang="en-US" dirty="0"/>
              <a:t>：</a:t>
            </a:r>
            <a:r>
              <a:rPr lang="en-US" altLang="zh-CN" dirty="0"/>
              <a:t>1 and 2</a:t>
            </a:r>
          </a:p>
          <a:p>
            <a:r>
              <a:rPr lang="en-US" altLang="zh-CN" dirty="0"/>
              <a:t>How to find Prime factors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690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81F4-4F23-4474-A391-5E5AE75422B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01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282D5-BB8D-41B8-B55F-445E4DE40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12153B-B1F3-42A5-9A2F-B61EA993D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FE933A-8DFE-4394-BD4C-E5D821B45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D30739-8385-4CC2-9FD2-EEA7B2E3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6D5ED9-A3CB-46B6-8BB9-758022CF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2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2EEBF-B758-45D9-8172-D6FCAEEA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5D5BC0-D11C-4182-8F40-D66ADFF4D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E3319E-8648-42C3-8B96-6A530B15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1BC7F-32CD-4268-AB39-98ABED0E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A27ACD-8710-4EE1-BE3E-3CF348BE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94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D6FD5E-2A70-49DB-8486-879748A04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10AB11-58A2-4C84-A186-7DF7BD69F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FEC482-A97D-4076-BBC0-ECC259C3B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2B0E14-DEEC-4736-84AD-532ABE6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23A8EC-43D3-4441-9452-526D425C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67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F7B0B-005D-43DE-929C-34E9585B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F5BD8-B786-4004-A8DB-68DEC45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134A46-EA7C-4E58-98E7-4BF1E9C2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D240CC-4F4A-4980-86B3-70A53F292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C4CCEB-354E-4CE9-B2EC-0B8CC929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40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55C13-3A52-4396-809B-42584F55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FD70F-2E80-41E2-A7E6-AD8E0C752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3173E-67DC-4488-9684-0B5DC668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D4D050-EC0D-425D-9052-A0BD0F70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21E94E-74F2-45BB-B1F7-222C253D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74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165432-DBA3-49C3-AA70-A34F1FA4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DC582-3BEE-4E37-83DF-5A67759AD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736E5D-6966-4ED3-9B43-F7EB5C0F3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E1C347-B0BF-438C-8B38-181E08F23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F3BEE4-B07A-4345-847A-A5646941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AE73FB-6371-4A1B-A000-27D23C1E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2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AA103-0C18-4A97-BB0F-F4D011A3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D0B9D5-2D97-49A7-AE95-AE86D325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426244-1953-454F-837E-09DD106A5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6395D7-B5A5-479F-9957-5358BF82B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15B1DF-BCE0-43EF-9FBA-CC0BCB9BB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5A9435-9FBB-47D4-8446-2D4220B0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EA74B6D-E55A-44A2-97CD-FED5FA60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3FA33B-8656-4D81-A9D6-1235F56F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57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FAD20-687A-439B-9FDA-6D2C9E98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A77A57-C318-4E8E-8844-9B7105B2B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90F715-000D-4DEF-A751-72833BFB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A70B01-1028-4AAB-899C-4076610D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42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3D017B-3363-4A7B-BFFF-164019D4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682826-2561-40A3-BB48-F2764055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9B6AF-45D3-43CC-A031-A921D559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0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361C7-1CC4-4568-A854-9CC5915F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33B19-EBD9-4C90-8CDB-976C6BB8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AE40F-33B7-48F7-A241-AB465D77E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0216CC-5D57-4C0C-B7F7-F7C11BB5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DC1A23-E66B-4216-9100-3FDB7FA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CDFD16-7564-4C08-B5F7-2D2D9F10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22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813A-9E70-48F6-89DB-582BD75F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BE2711-B241-4DE5-ABCA-59F1BE255B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6605B9-0EFF-4BEB-9B59-53A5600F6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545A35-FA01-430A-8E52-C0466C5A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1FBBCB-E0F0-4AFA-AEDB-02F784886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CFB3A4-D007-43D7-8CCD-F450D8DC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20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F1072A-B99D-4889-8EB5-D58ADE35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C6880D-C587-4497-9A1A-571AD4986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68BDB-64F2-4BE1-92AC-B8A124F7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04C37-5D94-439B-B1BC-19E726D58AD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3AB647-AAB8-4C78-AB66-899A38678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C61F20-DEB9-49E2-90B8-C86DDF00F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36986-C231-4C9A-A84E-62D1374E9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6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2.xml"/><Relationship Id="rId7" Type="http://schemas.openxmlformats.org/officeDocument/2006/relationships/chart" Target="../charts/chart4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1660.png"/><Relationship Id="rId4" Type="http://schemas.microsoft.com/office/2014/relationships/chartEx" Target="../charts/chartEx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E558A2-C5DB-4CCE-870F-7F5CCF3EB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GRE Math</a:t>
            </a:r>
            <a:endParaRPr lang="en-GB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B174C76-D0FD-43AE-97B9-8E4431CCF2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566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0BCE0-50C2-4B1B-A408-B43B4660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Number Properties</a:t>
            </a:r>
            <a:endParaRPr lang="en-GB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5679B-F5A3-4961-A4FA-108557A2E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基本数论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92399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10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Data Presenting</a:t>
            </a:r>
            <a:r>
              <a:rPr lang="zh-CN" altLang="en-US" sz="3600" dirty="0"/>
              <a:t>（数据呈现）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77A4FA-0066-47F1-A093-4F2C8F52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28" y="989778"/>
            <a:ext cx="7802142" cy="30323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4BE5301-499E-4971-8D0F-BBB08D30B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268" y="4078063"/>
            <a:ext cx="8685463" cy="27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3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10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Data Presenting</a:t>
            </a:r>
            <a:r>
              <a:rPr lang="zh-CN" altLang="en-US" sz="3600" dirty="0"/>
              <a:t>（数据呈现）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77A4FA-0066-47F1-A093-4F2C8F52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28" y="989778"/>
            <a:ext cx="7802142" cy="30323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BDBCC7-4A87-4C06-80B8-4C30576FE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57" y="4083367"/>
            <a:ext cx="9315912" cy="27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004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10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Data Presenting</a:t>
            </a:r>
            <a:r>
              <a:rPr lang="zh-CN" altLang="en-US" sz="3600" dirty="0"/>
              <a:t>（数据呈现）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77A4FA-0066-47F1-A093-4F2C8F52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28" y="989778"/>
            <a:ext cx="7802142" cy="30323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312E336-7D32-4104-8009-2F64A0FA0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789" y="4022163"/>
            <a:ext cx="8218422" cy="28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2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Odd and Even Numbers</a:t>
            </a:r>
            <a:r>
              <a:rPr lang="zh-CN" altLang="en-US" sz="3600" dirty="0"/>
              <a:t>（奇偶数）</a:t>
            </a:r>
            <a:endParaRPr lang="en-US" altLang="zh-CN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9F5EB1-E784-445E-94A7-72F0A9F6E456}"/>
              </a:ext>
            </a:extLst>
          </p:cNvPr>
          <p:cNvSpPr txBox="1"/>
          <p:nvPr/>
        </p:nvSpPr>
        <p:spPr>
          <a:xfrm>
            <a:off x="1927811" y="1347798"/>
            <a:ext cx="3847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</a:rPr>
              <a:t>Odd</a:t>
            </a:r>
            <a:r>
              <a:rPr lang="en-GB" sz="2800" dirty="0"/>
              <a:t>: {…-3, -1, 1, 3, 5,…}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37B989-A444-4715-9BDD-932F683687C7}"/>
              </a:ext>
            </a:extLst>
          </p:cNvPr>
          <p:cNvSpPr txBox="1"/>
          <p:nvPr/>
        </p:nvSpPr>
        <p:spPr>
          <a:xfrm>
            <a:off x="6845494" y="1347798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2n+1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FA47C8-1869-4EA6-A245-8B70F27044A7}"/>
              </a:ext>
            </a:extLst>
          </p:cNvPr>
          <p:cNvSpPr txBox="1"/>
          <p:nvPr/>
        </p:nvSpPr>
        <p:spPr>
          <a:xfrm>
            <a:off x="7059494" y="1994207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2n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C72442-B23A-43A1-AE7B-8030A02C1AB2}"/>
              </a:ext>
            </a:extLst>
          </p:cNvPr>
          <p:cNvSpPr/>
          <p:nvPr/>
        </p:nvSpPr>
        <p:spPr>
          <a:xfrm>
            <a:off x="1927811" y="1994207"/>
            <a:ext cx="3812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altLang="zh-CN" sz="2800" dirty="0">
                <a:solidFill>
                  <a:srgbClr val="FF0000"/>
                </a:solidFill>
              </a:rPr>
              <a:t>Even</a:t>
            </a:r>
            <a:r>
              <a:rPr lang="en-GB" altLang="zh-CN" sz="2800" dirty="0">
                <a:solidFill>
                  <a:prstClr val="black"/>
                </a:solidFill>
              </a:rPr>
              <a:t>: {…-4, -2, 0, 2, 4…}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068C92-B620-45DB-96F8-606437A9692D}"/>
              </a:ext>
            </a:extLst>
          </p:cNvPr>
          <p:cNvSpPr txBox="1"/>
          <p:nvPr/>
        </p:nvSpPr>
        <p:spPr>
          <a:xfrm>
            <a:off x="914400" y="2783970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Calculation: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E676E6C-4243-4DEE-85E2-C037B32BE09E}"/>
                  </a:ext>
                </a:extLst>
              </p:cNvPr>
              <p:cNvSpPr txBox="1"/>
              <p:nvPr/>
            </p:nvSpPr>
            <p:spPr>
              <a:xfrm>
                <a:off x="1461876" y="3635288"/>
                <a:ext cx="41338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𝑂𝑑𝑑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𝑂𝑑𝑑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𝐸𝑣𝑒𝑛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E676E6C-4243-4DEE-85E2-C037B32BE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76" y="3635288"/>
                <a:ext cx="413382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9DA8CCE-AEA4-4C96-BEF0-0E33230FD72E}"/>
                  </a:ext>
                </a:extLst>
              </p:cNvPr>
              <p:cNvSpPr txBox="1"/>
              <p:nvPr/>
            </p:nvSpPr>
            <p:spPr>
              <a:xfrm>
                <a:off x="1461876" y="4486606"/>
                <a:ext cx="41338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𝑂𝑑𝑑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𝐸𝑣𝑒𝑛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𝑂𝑑𝑑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9DA8CCE-AEA4-4C96-BEF0-0E33230F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76" y="4486606"/>
                <a:ext cx="413382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E38EC6A-F3F1-45F0-8F22-4CACAF6C40B9}"/>
                  </a:ext>
                </a:extLst>
              </p:cNvPr>
              <p:cNvSpPr txBox="1"/>
              <p:nvPr/>
            </p:nvSpPr>
            <p:spPr>
              <a:xfrm>
                <a:off x="1461876" y="5337924"/>
                <a:ext cx="44551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𝐸𝑣𝑒𝑛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𝐸𝑣𝑒𝑛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𝐸𝑣𝑒𝑛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E38EC6A-F3F1-45F0-8F22-4CACAF6C4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76" y="5337924"/>
                <a:ext cx="44551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0A99DA7-7C22-4151-AA0E-57A1AFEC10DA}"/>
                  </a:ext>
                </a:extLst>
              </p:cNvPr>
              <p:cNvSpPr txBox="1"/>
              <p:nvPr/>
            </p:nvSpPr>
            <p:spPr>
              <a:xfrm>
                <a:off x="6513515" y="3635288"/>
                <a:ext cx="3870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𝑂𝑑𝑑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𝑂𝑑𝑑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32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𝑂𝑑𝑑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0A99DA7-7C22-4151-AA0E-57A1AFEC1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515" y="3635288"/>
                <a:ext cx="387054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851ADBB-6BDC-4D46-B9F2-2390569EE11E}"/>
                  </a:ext>
                </a:extLst>
              </p:cNvPr>
              <p:cNvSpPr txBox="1"/>
              <p:nvPr/>
            </p:nvSpPr>
            <p:spPr>
              <a:xfrm>
                <a:off x="6513515" y="4486606"/>
                <a:ext cx="41919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𝑂𝑑𝑑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𝐸𝑣𝑒𝑛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𝐸𝑣𝑒𝑛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851ADBB-6BDC-4D46-B9F2-2390569EE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515" y="4486606"/>
                <a:ext cx="419191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801958-A63F-4319-BD82-D45B5F134892}"/>
                  </a:ext>
                </a:extLst>
              </p:cNvPr>
              <p:cNvSpPr txBox="1"/>
              <p:nvPr/>
            </p:nvSpPr>
            <p:spPr>
              <a:xfrm>
                <a:off x="6513515" y="5337924"/>
                <a:ext cx="44551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𝐸𝑣𝑒𝑛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𝐸𝑣𝑒𝑛</m:t>
                      </m:r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𝐸𝑣𝑒𝑛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801958-A63F-4319-BD82-D45B5F13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515" y="5337924"/>
                <a:ext cx="445519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34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Odd and Even Numbers</a:t>
            </a:r>
            <a:r>
              <a:rPr lang="zh-CN" altLang="en-US" sz="3600" dirty="0"/>
              <a:t>（奇偶数）</a:t>
            </a:r>
            <a:endParaRPr lang="en-US" altLang="zh-CN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E72965-BB90-4D57-9807-7379CD6779DD}"/>
              </a:ext>
            </a:extLst>
          </p:cNvPr>
          <p:cNvSpPr txBox="1"/>
          <p:nvPr/>
        </p:nvSpPr>
        <p:spPr>
          <a:xfrm>
            <a:off x="1129896" y="971800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Two Numbers: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C935CF2-E146-437F-BAD2-6B6934978554}"/>
                  </a:ext>
                </a:extLst>
              </p:cNvPr>
              <p:cNvSpPr txBox="1"/>
              <p:nvPr/>
            </p:nvSpPr>
            <p:spPr>
              <a:xfrm>
                <a:off x="1916163" y="1719658"/>
                <a:ext cx="15801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GB" sz="3200" dirty="0"/>
                  <a:t>: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C935CF2-E146-437F-BAD2-6B6934978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63" y="1719658"/>
                <a:ext cx="1580113" cy="584775"/>
              </a:xfrm>
              <a:prstGeom prst="rect">
                <a:avLst/>
              </a:prstGeom>
              <a:blipFill>
                <a:blip r:embed="rId2"/>
                <a:stretch>
                  <a:fillRect t="-13542" r="-8846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E7A10A07-D4CF-4B8B-BC7F-3E65D7A685D9}"/>
              </a:ext>
            </a:extLst>
          </p:cNvPr>
          <p:cNvSpPr txBox="1"/>
          <p:nvPr/>
        </p:nvSpPr>
        <p:spPr>
          <a:xfrm>
            <a:off x="4160104" y="1494474"/>
            <a:ext cx="5796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 dirty="0">
                <a:solidFill>
                  <a:srgbClr val="FF0000"/>
                </a:solidFill>
              </a:rPr>
              <a:t>Even </a:t>
            </a:r>
            <a:r>
              <a:rPr lang="en-GB" altLang="zh-CN" sz="2800" dirty="0"/>
              <a:t>result:</a:t>
            </a:r>
            <a:r>
              <a:rPr lang="en-GB" altLang="zh-CN" sz="2800" dirty="0">
                <a:solidFill>
                  <a:srgbClr val="FF0000"/>
                </a:solidFill>
              </a:rPr>
              <a:t> </a:t>
            </a:r>
            <a:r>
              <a:rPr lang="en-GB" sz="2800" dirty="0"/>
              <a:t>Same </a:t>
            </a:r>
            <a:r>
              <a:rPr lang="en-GB" sz="2800" dirty="0">
                <a:solidFill>
                  <a:srgbClr val="4472C4"/>
                </a:solidFill>
              </a:rPr>
              <a:t>o</a:t>
            </a:r>
            <a:r>
              <a:rPr lang="en-GB" altLang="zh-CN" sz="2800" dirty="0">
                <a:solidFill>
                  <a:srgbClr val="4472C4"/>
                </a:solidFill>
              </a:rPr>
              <a:t>dd</a:t>
            </a:r>
            <a:r>
              <a:rPr lang="en-GB" sz="2800" dirty="0"/>
              <a:t> or same </a:t>
            </a:r>
            <a:r>
              <a:rPr lang="en-GB" sz="2800" dirty="0">
                <a:solidFill>
                  <a:srgbClr val="FF0000"/>
                </a:solidFill>
              </a:rPr>
              <a:t>e</a:t>
            </a:r>
            <a:r>
              <a:rPr lang="en-GB" altLang="zh-CN" sz="2800" dirty="0">
                <a:solidFill>
                  <a:srgbClr val="FF0000"/>
                </a:solidFill>
              </a:rPr>
              <a:t>ven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4193F04-B2ED-4F2D-8D9B-DCC29ED3BF87}"/>
                  </a:ext>
                </a:extLst>
              </p:cNvPr>
              <p:cNvSpPr txBox="1"/>
              <p:nvPr/>
            </p:nvSpPr>
            <p:spPr>
              <a:xfrm>
                <a:off x="2359136" y="2978354"/>
                <a:ext cx="5677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3200" dirty="0"/>
                  <a:t>: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4193F04-B2ED-4F2D-8D9B-DCC29ED3B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136" y="2978354"/>
                <a:ext cx="567784" cy="584775"/>
              </a:xfrm>
              <a:prstGeom prst="rect">
                <a:avLst/>
              </a:prstGeom>
              <a:blipFill>
                <a:blip r:embed="rId3"/>
                <a:stretch>
                  <a:fillRect t="-13542" r="-26882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7E112D65-16C4-4364-ADAE-BCDFCF985024}"/>
              </a:ext>
            </a:extLst>
          </p:cNvPr>
          <p:cNvSpPr txBox="1"/>
          <p:nvPr/>
        </p:nvSpPr>
        <p:spPr>
          <a:xfrm>
            <a:off x="923108" y="3942244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More Numbers: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08ACB14-B8A6-46F8-8754-116DA26A8437}"/>
              </a:ext>
            </a:extLst>
          </p:cNvPr>
          <p:cNvSpPr/>
          <p:nvPr/>
        </p:nvSpPr>
        <p:spPr>
          <a:xfrm>
            <a:off x="4160104" y="2095367"/>
            <a:ext cx="4185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800" dirty="0">
                <a:solidFill>
                  <a:srgbClr val="4472C4"/>
                </a:solidFill>
              </a:rPr>
              <a:t>Odd </a:t>
            </a:r>
            <a:r>
              <a:rPr lang="en-GB" altLang="zh-CN" sz="2800" dirty="0"/>
              <a:t>result:</a:t>
            </a:r>
            <a:r>
              <a:rPr lang="en-GB" altLang="zh-CN" sz="2800" dirty="0">
                <a:solidFill>
                  <a:srgbClr val="4472C4"/>
                </a:solidFill>
              </a:rPr>
              <a:t> Odd </a:t>
            </a:r>
            <a:r>
              <a:rPr lang="en-GB" altLang="zh-CN" sz="2800" dirty="0"/>
              <a:t>and</a:t>
            </a:r>
            <a:r>
              <a:rPr lang="en-GB" altLang="zh-CN" sz="2800" dirty="0">
                <a:solidFill>
                  <a:srgbClr val="4472C4"/>
                </a:solidFill>
              </a:rPr>
              <a:t> </a:t>
            </a:r>
            <a:r>
              <a:rPr lang="en-GB" altLang="zh-CN" sz="2800" dirty="0">
                <a:solidFill>
                  <a:srgbClr val="FF0000"/>
                </a:solidFill>
              </a:rPr>
              <a:t>even</a:t>
            </a:r>
            <a:endParaRPr lang="en-GB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C2D942C-87F5-4B19-82B4-048B5305DAD1}"/>
              </a:ext>
            </a:extLst>
          </p:cNvPr>
          <p:cNvSpPr txBox="1"/>
          <p:nvPr/>
        </p:nvSpPr>
        <p:spPr>
          <a:xfrm>
            <a:off x="4160104" y="2748834"/>
            <a:ext cx="4690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 dirty="0">
                <a:solidFill>
                  <a:srgbClr val="FF0000"/>
                </a:solidFill>
              </a:rPr>
              <a:t>Even </a:t>
            </a:r>
            <a:r>
              <a:rPr lang="en-GB" altLang="zh-CN" sz="2800" dirty="0"/>
              <a:t>result: A</a:t>
            </a:r>
            <a:r>
              <a:rPr lang="en-GB" sz="2800" dirty="0"/>
              <a:t>t least one </a:t>
            </a:r>
            <a:r>
              <a:rPr lang="en-GB" sz="2800" dirty="0">
                <a:solidFill>
                  <a:srgbClr val="FF0000"/>
                </a:solidFill>
              </a:rPr>
              <a:t>e</a:t>
            </a:r>
            <a:r>
              <a:rPr lang="en-GB" altLang="zh-CN" sz="2800" dirty="0">
                <a:solidFill>
                  <a:srgbClr val="FF0000"/>
                </a:solidFill>
              </a:rPr>
              <a:t>ven</a:t>
            </a:r>
            <a:endParaRPr lang="en-GB" sz="28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079EA69-983D-4928-84CD-75CC5BCFAF55}"/>
              </a:ext>
            </a:extLst>
          </p:cNvPr>
          <p:cNvSpPr/>
          <p:nvPr/>
        </p:nvSpPr>
        <p:spPr>
          <a:xfrm>
            <a:off x="4160104" y="3349727"/>
            <a:ext cx="3094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800" dirty="0">
                <a:solidFill>
                  <a:srgbClr val="4472C4"/>
                </a:solidFill>
              </a:rPr>
              <a:t>Odd </a:t>
            </a:r>
            <a:r>
              <a:rPr lang="en-GB" altLang="zh-CN" sz="2800" dirty="0"/>
              <a:t>result: All</a:t>
            </a:r>
            <a:r>
              <a:rPr lang="en-GB" altLang="zh-CN" sz="2800" dirty="0">
                <a:solidFill>
                  <a:srgbClr val="4472C4"/>
                </a:solidFill>
              </a:rPr>
              <a:t> odd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A859DD-6F6C-48E4-B543-A9A2397F1566}"/>
                  </a:ext>
                </a:extLst>
              </p:cNvPr>
              <p:cNvSpPr txBox="1"/>
              <p:nvPr/>
            </p:nvSpPr>
            <p:spPr>
              <a:xfrm>
                <a:off x="1916163" y="4704711"/>
                <a:ext cx="15801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GB" sz="3200" dirty="0"/>
                  <a:t>: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A859DD-6F6C-48E4-B543-A9A2397F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63" y="4704711"/>
                <a:ext cx="1580113" cy="584775"/>
              </a:xfrm>
              <a:prstGeom prst="rect">
                <a:avLst/>
              </a:prstGeom>
              <a:blipFill>
                <a:blip r:embed="rId4"/>
                <a:stretch>
                  <a:fillRect t="-13542" r="-8846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EF21D9FF-B54B-4350-B413-B1EE5AD4432E}"/>
              </a:ext>
            </a:extLst>
          </p:cNvPr>
          <p:cNvSpPr txBox="1"/>
          <p:nvPr/>
        </p:nvSpPr>
        <p:spPr>
          <a:xfrm>
            <a:off x="4160104" y="4479527"/>
            <a:ext cx="5259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 dirty="0">
                <a:solidFill>
                  <a:srgbClr val="FF0000"/>
                </a:solidFill>
              </a:rPr>
              <a:t>Even </a:t>
            </a:r>
            <a:r>
              <a:rPr lang="en-GB" altLang="zh-CN" sz="2800" dirty="0"/>
              <a:t>result: Even number of </a:t>
            </a:r>
            <a:r>
              <a:rPr lang="en-GB" altLang="zh-CN" sz="2800" dirty="0">
                <a:solidFill>
                  <a:srgbClr val="4472C4"/>
                </a:solidFill>
              </a:rPr>
              <a:t>Odd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684FB3F-0581-47A2-93AB-DBDEBADE6EC7}"/>
                  </a:ext>
                </a:extLst>
              </p:cNvPr>
              <p:cNvSpPr txBox="1"/>
              <p:nvPr/>
            </p:nvSpPr>
            <p:spPr>
              <a:xfrm>
                <a:off x="2359136" y="5963407"/>
                <a:ext cx="5677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3200" dirty="0"/>
                  <a:t>: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684FB3F-0581-47A2-93AB-DBDEBADE6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136" y="5963407"/>
                <a:ext cx="567784" cy="584775"/>
              </a:xfrm>
              <a:prstGeom prst="rect">
                <a:avLst/>
              </a:prstGeom>
              <a:blipFill>
                <a:blip r:embed="rId5"/>
                <a:stretch>
                  <a:fillRect t="-13542" r="-26882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F06680AC-E88B-4948-835C-7B713D1FEF43}"/>
              </a:ext>
            </a:extLst>
          </p:cNvPr>
          <p:cNvSpPr/>
          <p:nvPr/>
        </p:nvSpPr>
        <p:spPr>
          <a:xfrm>
            <a:off x="4160104" y="5080420"/>
            <a:ext cx="5173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800" dirty="0">
                <a:solidFill>
                  <a:srgbClr val="4472C4"/>
                </a:solidFill>
              </a:rPr>
              <a:t>Odd </a:t>
            </a:r>
            <a:r>
              <a:rPr lang="en-GB" altLang="zh-CN" sz="2800" dirty="0"/>
              <a:t>result: Odd number of</a:t>
            </a:r>
            <a:r>
              <a:rPr lang="en-GB" altLang="zh-CN" sz="2800" dirty="0">
                <a:solidFill>
                  <a:srgbClr val="4472C4"/>
                </a:solidFill>
              </a:rPr>
              <a:t> Odd</a:t>
            </a:r>
            <a:endParaRPr lang="en-GB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B877E5-784D-41F5-91A8-6E719515C052}"/>
              </a:ext>
            </a:extLst>
          </p:cNvPr>
          <p:cNvSpPr txBox="1"/>
          <p:nvPr/>
        </p:nvSpPr>
        <p:spPr>
          <a:xfrm>
            <a:off x="4160104" y="5733887"/>
            <a:ext cx="4690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 dirty="0">
                <a:solidFill>
                  <a:srgbClr val="FF0000"/>
                </a:solidFill>
              </a:rPr>
              <a:t>Even </a:t>
            </a:r>
            <a:r>
              <a:rPr lang="en-GB" altLang="zh-CN" sz="2800" dirty="0"/>
              <a:t>result: A</a:t>
            </a:r>
            <a:r>
              <a:rPr lang="en-GB" sz="2800" dirty="0"/>
              <a:t>t least one </a:t>
            </a:r>
            <a:r>
              <a:rPr lang="en-GB" sz="2800" dirty="0">
                <a:solidFill>
                  <a:srgbClr val="FF0000"/>
                </a:solidFill>
              </a:rPr>
              <a:t>e</a:t>
            </a:r>
            <a:r>
              <a:rPr lang="en-GB" altLang="zh-CN" sz="2800" dirty="0">
                <a:solidFill>
                  <a:srgbClr val="FF0000"/>
                </a:solidFill>
              </a:rPr>
              <a:t>ven</a:t>
            </a:r>
            <a:endParaRPr lang="en-GB" sz="28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DD5B566-EE07-423A-B9D7-25916A9C9940}"/>
              </a:ext>
            </a:extLst>
          </p:cNvPr>
          <p:cNvSpPr/>
          <p:nvPr/>
        </p:nvSpPr>
        <p:spPr>
          <a:xfrm>
            <a:off x="4160104" y="6334780"/>
            <a:ext cx="3094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800" dirty="0">
                <a:solidFill>
                  <a:srgbClr val="4472C4"/>
                </a:solidFill>
              </a:rPr>
              <a:t>Odd </a:t>
            </a:r>
            <a:r>
              <a:rPr lang="en-GB" altLang="zh-CN" sz="2800" dirty="0"/>
              <a:t>result: All</a:t>
            </a:r>
            <a:r>
              <a:rPr lang="en-GB" altLang="zh-CN" sz="2800" dirty="0">
                <a:solidFill>
                  <a:srgbClr val="4472C4"/>
                </a:solidFill>
              </a:rPr>
              <a:t> odd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21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Odd and Even Numbers</a:t>
            </a:r>
            <a:r>
              <a:rPr lang="zh-CN" altLang="en-US" sz="3600" dirty="0"/>
              <a:t>（奇偶数）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5A464D-C858-4E9B-B8F1-EED9BC24A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1213508"/>
            <a:ext cx="11394916" cy="21691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441F7F-D76E-4947-80C4-61572D13D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90" y="3662312"/>
            <a:ext cx="8534400" cy="298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Odd and Even Numbers</a:t>
            </a:r>
            <a:r>
              <a:rPr lang="zh-CN" altLang="en-US" sz="3600" dirty="0"/>
              <a:t>（奇偶数）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4A4159-8F86-4472-B59E-098B0D8F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6549"/>
            <a:ext cx="12192000" cy="18672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84CCD9-8D9C-4B31-B1AB-DA1E46B66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7829"/>
            <a:ext cx="12192000" cy="16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97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Factors and Prime Factors</a:t>
            </a:r>
            <a:r>
              <a:rPr lang="zh-CN" altLang="en-US" sz="3600" dirty="0"/>
              <a:t>（因数和质因数）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DFD1E9A-1C38-4E02-9271-3774EBD3E808}"/>
                  </a:ext>
                </a:extLst>
              </p:cNvPr>
              <p:cNvSpPr txBox="1"/>
              <p:nvPr/>
            </p:nvSpPr>
            <p:spPr>
              <a:xfrm>
                <a:off x="7296384" y="3257676"/>
                <a:ext cx="338394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6=2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DFD1E9A-1C38-4E02-9271-3774EBD3E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384" y="3257676"/>
                <a:ext cx="338394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E9EA9EB-178E-4739-9B76-6423723458BF}"/>
              </a:ext>
            </a:extLst>
          </p:cNvPr>
          <p:cNvSpPr/>
          <p:nvPr/>
        </p:nvSpPr>
        <p:spPr>
          <a:xfrm>
            <a:off x="6974338" y="1457098"/>
            <a:ext cx="3877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800" dirty="0"/>
              <a:t>Prime Number</a:t>
            </a:r>
            <a:r>
              <a:rPr lang="zh-CN" altLang="en-US" sz="2800" dirty="0"/>
              <a:t>（质数）</a:t>
            </a:r>
            <a:endParaRPr lang="en-GB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26FD95-90B2-4106-A436-8A179970D986}"/>
              </a:ext>
            </a:extLst>
          </p:cNvPr>
          <p:cNvSpPr/>
          <p:nvPr/>
        </p:nvSpPr>
        <p:spPr>
          <a:xfrm>
            <a:off x="6974338" y="2330728"/>
            <a:ext cx="4657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800" dirty="0"/>
              <a:t>Composite Number</a:t>
            </a:r>
            <a:r>
              <a:rPr lang="zh-CN" altLang="en-US" sz="2800" dirty="0"/>
              <a:t>（合数）</a:t>
            </a:r>
            <a:endParaRPr lang="en-GB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F6BF18-1B0F-43B0-962E-98D5F7ED322E}"/>
              </a:ext>
            </a:extLst>
          </p:cNvPr>
          <p:cNvSpPr/>
          <p:nvPr/>
        </p:nvSpPr>
        <p:spPr>
          <a:xfrm>
            <a:off x="8558053" y="4335857"/>
            <a:ext cx="26981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CN" sz="2800" dirty="0"/>
              <a:t>Factor</a:t>
            </a:r>
          </a:p>
          <a:p>
            <a:pPr algn="ctr"/>
            <a:r>
              <a:rPr lang="zh-CN" altLang="en-US" sz="2800" dirty="0"/>
              <a:t>（因数、约数）</a:t>
            </a:r>
            <a:endParaRPr lang="en-GB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5A34F7-D6E8-4C72-90E8-DFBBF7075E4A}"/>
              </a:ext>
            </a:extLst>
          </p:cNvPr>
          <p:cNvSpPr/>
          <p:nvPr/>
        </p:nvSpPr>
        <p:spPr>
          <a:xfrm>
            <a:off x="9096661" y="5444815"/>
            <a:ext cx="16209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/>
              <a:t>Divisor</a:t>
            </a:r>
          </a:p>
          <a:p>
            <a:pPr algn="ctr"/>
            <a:r>
              <a:rPr lang="zh-CN" altLang="en-US" sz="2800" dirty="0"/>
              <a:t>（除数）</a:t>
            </a:r>
            <a:endParaRPr lang="en-GB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D360AB-7FBE-4DEE-9131-A1712356D438}"/>
              </a:ext>
            </a:extLst>
          </p:cNvPr>
          <p:cNvSpPr/>
          <p:nvPr/>
        </p:nvSpPr>
        <p:spPr>
          <a:xfrm>
            <a:off x="6588123" y="4335858"/>
            <a:ext cx="16209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/>
              <a:t>Multiple</a:t>
            </a:r>
          </a:p>
          <a:p>
            <a:pPr algn="ctr"/>
            <a:r>
              <a:rPr lang="zh-CN" altLang="en-US" sz="2800" dirty="0"/>
              <a:t>（倍数）</a:t>
            </a:r>
            <a:endParaRPr lang="en-GB" dirty="0"/>
          </a:p>
        </p:txBody>
      </p:sp>
      <p:pic>
        <p:nvPicPr>
          <p:cNvPr id="1026" name="Picture 2" descr="æ¥çä¾æºåç">
            <a:extLst>
              <a:ext uri="{FF2B5EF4-FFF2-40B4-BE49-F238E27FC236}">
                <a16:creationId xmlns:a16="http://schemas.microsoft.com/office/drawing/2014/main" id="{D46E2A30-BBBC-40AC-8A33-6BBA677A3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1" y="1216899"/>
            <a:ext cx="5305849" cy="53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79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97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Factors and Prime Factors</a:t>
            </a:r>
            <a:r>
              <a:rPr lang="zh-CN" altLang="en-US" sz="3600" dirty="0"/>
              <a:t>（因数和质因数）</a:t>
            </a:r>
            <a:endParaRPr lang="en-US" altLang="zh-CN" sz="3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B6D0E4-055B-47DF-9D6E-6F40A2A2A554}"/>
              </a:ext>
            </a:extLst>
          </p:cNvPr>
          <p:cNvSpPr/>
          <p:nvPr/>
        </p:nvSpPr>
        <p:spPr>
          <a:xfrm>
            <a:off x="886041" y="933878"/>
            <a:ext cx="3921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Divisibility:</a:t>
            </a:r>
            <a:endParaRPr lang="en-GB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F57869-7B30-4862-859A-623C7FAF01EA}"/>
              </a:ext>
            </a:extLst>
          </p:cNvPr>
          <p:cNvSpPr/>
          <p:nvPr/>
        </p:nvSpPr>
        <p:spPr>
          <a:xfrm>
            <a:off x="2088148" y="1400960"/>
            <a:ext cx="8015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Divisible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2: unit is 0, 2, 4, 6 or 8</a:t>
            </a:r>
            <a:endParaRPr lang="en-GB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A43948-A739-46E2-A51C-3EE4A9BA7E4E}"/>
              </a:ext>
            </a:extLst>
          </p:cNvPr>
          <p:cNvSpPr/>
          <p:nvPr/>
        </p:nvSpPr>
        <p:spPr>
          <a:xfrm>
            <a:off x="2088148" y="1968359"/>
            <a:ext cx="8015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Divisible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3: sum of each digit is divisible by 3</a:t>
            </a:r>
            <a:endParaRPr lang="en-GB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2983BE-9880-417A-9E4C-1911DC2B19AE}"/>
              </a:ext>
            </a:extLst>
          </p:cNvPr>
          <p:cNvSpPr/>
          <p:nvPr/>
        </p:nvSpPr>
        <p:spPr>
          <a:xfrm>
            <a:off x="2088148" y="2535758"/>
            <a:ext cx="8015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Divisible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4: last two digits are divisible by 4</a:t>
            </a:r>
            <a:endParaRPr lang="en-GB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3F98A0A-316A-4465-906A-382596027D12}"/>
              </a:ext>
            </a:extLst>
          </p:cNvPr>
          <p:cNvSpPr/>
          <p:nvPr/>
        </p:nvSpPr>
        <p:spPr>
          <a:xfrm>
            <a:off x="2088148" y="3103157"/>
            <a:ext cx="8015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Divisible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5: unit is 0 or 5</a:t>
            </a:r>
            <a:endParaRPr lang="en-GB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6EC0D8-377D-4A5D-AE09-984C5ABBD3E6}"/>
              </a:ext>
            </a:extLst>
          </p:cNvPr>
          <p:cNvSpPr/>
          <p:nvPr/>
        </p:nvSpPr>
        <p:spPr>
          <a:xfrm>
            <a:off x="2088148" y="3670556"/>
            <a:ext cx="8015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Divisible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6: divisible by 2 and 3</a:t>
            </a:r>
            <a:endParaRPr lang="en-GB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6AA687-67E1-46B2-893C-192497CE3C33}"/>
              </a:ext>
            </a:extLst>
          </p:cNvPr>
          <p:cNvSpPr/>
          <p:nvPr/>
        </p:nvSpPr>
        <p:spPr>
          <a:xfrm>
            <a:off x="2088148" y="4234316"/>
            <a:ext cx="8015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Divisible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8: last three digits are divisible by 8</a:t>
            </a:r>
            <a:endParaRPr lang="en-GB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3A0B6E9-59D4-40E6-A9D7-C02A7AAE8F66}"/>
              </a:ext>
            </a:extLst>
          </p:cNvPr>
          <p:cNvSpPr/>
          <p:nvPr/>
        </p:nvSpPr>
        <p:spPr>
          <a:xfrm>
            <a:off x="2088148" y="4798076"/>
            <a:ext cx="8015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Divisible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9: sum of each digit is divisible by 9</a:t>
            </a:r>
            <a:endParaRPr lang="en-GB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15087EB-79C5-438D-AE06-B9DF50610CF9}"/>
              </a:ext>
            </a:extLst>
          </p:cNvPr>
          <p:cNvSpPr/>
          <p:nvPr/>
        </p:nvSpPr>
        <p:spPr>
          <a:xfrm>
            <a:off x="2088148" y="5361836"/>
            <a:ext cx="8015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Divisible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10: unit is 0</a:t>
            </a:r>
            <a:endParaRPr lang="en-GB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764026-DD18-4BA7-B800-005D241E321C}"/>
              </a:ext>
            </a:extLst>
          </p:cNvPr>
          <p:cNvSpPr/>
          <p:nvPr/>
        </p:nvSpPr>
        <p:spPr>
          <a:xfrm>
            <a:off x="2088148" y="5925596"/>
            <a:ext cx="83090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Divisible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11: sum of digits in odd positions equals to the sum of those in even positions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05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5" grpId="0"/>
      <p:bldP spid="16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97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Factors and Prime Factors</a:t>
            </a:r>
            <a:r>
              <a:rPr lang="zh-CN" altLang="en-US" sz="3600" dirty="0"/>
              <a:t>（因数和质因数）</a:t>
            </a:r>
            <a:endParaRPr lang="en-US" altLang="zh-CN" sz="3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3866B1-F2B6-4A25-8D52-E33860399EB5}"/>
              </a:ext>
            </a:extLst>
          </p:cNvPr>
          <p:cNvSpPr/>
          <p:nvPr/>
        </p:nvSpPr>
        <p:spPr>
          <a:xfrm>
            <a:off x="448464" y="1239761"/>
            <a:ext cx="5958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Consecutive Numbers</a:t>
            </a:r>
            <a:r>
              <a:rPr lang="zh-CN" altLang="en-US" sz="2800" dirty="0"/>
              <a:t>（连续数）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5D8F6EB-5443-4323-85A8-B3FD4E707D3C}"/>
                  </a:ext>
                </a:extLst>
              </p:cNvPr>
              <p:cNvSpPr/>
              <p:nvPr/>
            </p:nvSpPr>
            <p:spPr>
              <a:xfrm>
                <a:off x="844993" y="2068864"/>
                <a:ext cx="1035640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/>
                  <a:t>The product of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 consecutive numbers must be the multiple of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800" dirty="0"/>
                  <a:t>, where the numbers are integers.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5D8F6EB-5443-4323-85A8-B3FD4E707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93" y="2068864"/>
                <a:ext cx="10356405" cy="954107"/>
              </a:xfrm>
              <a:prstGeom prst="rect">
                <a:avLst/>
              </a:prstGeom>
              <a:blipFill>
                <a:blip r:embed="rId3"/>
                <a:stretch>
                  <a:fillRect l="-1237" t="-6369" b="-159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0DF2B85B-EF8E-4EF0-9517-0B97906CC31C}"/>
              </a:ext>
            </a:extLst>
          </p:cNvPr>
          <p:cNvSpPr/>
          <p:nvPr/>
        </p:nvSpPr>
        <p:spPr>
          <a:xfrm>
            <a:off x="844993" y="4089922"/>
            <a:ext cx="10401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The product of 2 consecutive numbers must be the multiple of 2</a:t>
            </a:r>
            <a:r>
              <a:rPr lang="en-GB" sz="2800" dirty="0"/>
              <a:t>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CA402A-F03A-4CFC-88C4-251DBA2A6A92}"/>
              </a:ext>
            </a:extLst>
          </p:cNvPr>
          <p:cNvSpPr/>
          <p:nvPr/>
        </p:nvSpPr>
        <p:spPr>
          <a:xfrm>
            <a:off x="844993" y="4888547"/>
            <a:ext cx="10553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The product of 3 consecutive numbers must be the multiple of 6</a:t>
            </a:r>
            <a:r>
              <a:rPr lang="en-GB" sz="2800" dirty="0"/>
              <a:t>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B2E408-E1EE-4AE6-81AD-6EE438C2898B}"/>
              </a:ext>
            </a:extLst>
          </p:cNvPr>
          <p:cNvSpPr/>
          <p:nvPr/>
        </p:nvSpPr>
        <p:spPr>
          <a:xfrm>
            <a:off x="844993" y="5687172"/>
            <a:ext cx="11254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The product of 4 consecutive numbers must be the multiple of 24</a:t>
            </a:r>
            <a:r>
              <a:rPr lang="en-GB" sz="2800" dirty="0"/>
              <a:t>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FA06DF-DD18-4E1C-A096-E1D6D721510A}"/>
              </a:ext>
            </a:extLst>
          </p:cNvPr>
          <p:cNvSpPr/>
          <p:nvPr/>
        </p:nvSpPr>
        <p:spPr>
          <a:xfrm>
            <a:off x="448464" y="3298928"/>
            <a:ext cx="5958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Therefore,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89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97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Factors and Prime Factors</a:t>
            </a:r>
            <a:r>
              <a:rPr lang="zh-CN" altLang="en-US" sz="3600" dirty="0"/>
              <a:t>（因数和质因数）</a:t>
            </a:r>
            <a:endParaRPr lang="en-US" altLang="zh-CN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B78854-4977-4656-A162-3F3E5C4C8B4D}"/>
              </a:ext>
            </a:extLst>
          </p:cNvPr>
          <p:cNvSpPr/>
          <p:nvPr/>
        </p:nvSpPr>
        <p:spPr>
          <a:xfrm>
            <a:off x="995939" y="1209283"/>
            <a:ext cx="3921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Number of Factors: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79EBF57-CE30-4700-BCC3-66137F8A8DFC}"/>
                  </a:ext>
                </a:extLst>
              </p:cNvPr>
              <p:cNvSpPr/>
              <p:nvPr/>
            </p:nvSpPr>
            <p:spPr>
              <a:xfrm>
                <a:off x="1648249" y="2011467"/>
                <a:ext cx="9796312" cy="1908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/>
                  <a:t>If the positive integer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</a:t>
                </a:r>
                <a:r>
                  <a:rPr lang="en-GB" sz="2800" dirty="0"/>
                  <a:t>has the prime decomposition</a:t>
                </a:r>
              </a:p>
              <a:p>
                <a:pPr algn="ctr"/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GB" sz="2800" dirty="0"/>
                  <a:t>, </a:t>
                </a:r>
              </a:p>
              <a:p>
                <a:r>
                  <a:rPr lang="en-GB" sz="2800" dirty="0"/>
                  <a:t>then the number of positive divisors of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altLang="zh-CN" sz="2800" dirty="0"/>
                  <a:t> is given by</a:t>
                </a:r>
                <a:endParaRPr lang="en-US" altLang="zh-CN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…(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sz="2800" dirty="0"/>
                  <a:t>.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79EBF57-CE30-4700-BCC3-66137F8A8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249" y="2011467"/>
                <a:ext cx="9796312" cy="1908792"/>
              </a:xfrm>
              <a:prstGeom prst="rect">
                <a:avLst/>
              </a:prstGeom>
              <a:blipFill>
                <a:blip r:embed="rId3"/>
                <a:stretch>
                  <a:fillRect l="-1245" t="-3514" b="-79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69F1036-8438-4F5E-B043-1D374E6E6987}"/>
                  </a:ext>
                </a:extLst>
              </p:cNvPr>
              <p:cNvSpPr/>
              <p:nvPr/>
            </p:nvSpPr>
            <p:spPr>
              <a:xfrm>
                <a:off x="3240114" y="4613127"/>
                <a:ext cx="518007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sz="4400" b="0" i="1" dirty="0" smtClean="0">
                          <a:latin typeface="Cambria Math" panose="02040503050406030204" pitchFamily="18" charset="0"/>
                        </a:rPr>
                        <m:t>0000</m:t>
                      </m:r>
                      <m:r>
                        <a:rPr lang="en-US" altLang="zh-CN" sz="4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4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4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4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altLang="zh-CN" sz="4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69F1036-8438-4F5E-B043-1D374E6E6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114" y="4613127"/>
                <a:ext cx="518007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6F704BA-756F-47B2-AF32-EB8DDADD678E}"/>
                  </a:ext>
                </a:extLst>
              </p:cNvPr>
              <p:cNvSpPr/>
              <p:nvPr/>
            </p:nvSpPr>
            <p:spPr>
              <a:xfrm>
                <a:off x="1764734" y="5661532"/>
                <a:ext cx="88586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𝐹𝑎𝑐𝑡𝑜𝑟𝑠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=(4+1)(2+1)(4+1)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6F704BA-756F-47B2-AF32-EB8DDADD6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34" y="5661532"/>
                <a:ext cx="88586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23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97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Factors and Prime Factors</a:t>
            </a:r>
            <a:r>
              <a:rPr lang="zh-CN" altLang="en-US" sz="3600" dirty="0"/>
              <a:t>（因数和质因数）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618523-AD86-434E-8D11-BE069913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36" y="1648297"/>
            <a:ext cx="12375034" cy="18369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866945-4440-4BCE-8FB3-22C90DCB6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18" y="4193616"/>
            <a:ext cx="11019069" cy="14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76232C-FEEE-42AC-BF48-506D3EACE67E}"/>
              </a:ext>
            </a:extLst>
          </p:cNvPr>
          <p:cNvSpPr txBox="1"/>
          <p:nvPr/>
        </p:nvSpPr>
        <p:spPr>
          <a:xfrm>
            <a:off x="412386" y="260752"/>
            <a:ext cx="4063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Knowledge structure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CCE146-D8DF-43EB-AAA1-690369F3BA58}"/>
              </a:ext>
            </a:extLst>
          </p:cNvPr>
          <p:cNvSpPr/>
          <p:nvPr/>
        </p:nvSpPr>
        <p:spPr>
          <a:xfrm>
            <a:off x="2076091" y="1367929"/>
            <a:ext cx="6355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Introduction to GRE Math</a:t>
            </a:r>
            <a:r>
              <a:rPr lang="zh-CN" altLang="en-US" sz="2400" dirty="0"/>
              <a:t>（</a:t>
            </a:r>
            <a:r>
              <a:rPr lang="en-US" altLang="zh-CN" sz="2400" dirty="0"/>
              <a:t>GRE</a:t>
            </a:r>
            <a:r>
              <a:rPr lang="zh-CN" altLang="en-US" sz="2400" dirty="0"/>
              <a:t>数学介绍）</a:t>
            </a:r>
            <a:endParaRPr lang="en-US" altLang="zh-CN" sz="2400"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8C9B363B-520E-4386-92EE-308F53F52DAD}"/>
              </a:ext>
            </a:extLst>
          </p:cNvPr>
          <p:cNvSpPr/>
          <p:nvPr/>
        </p:nvSpPr>
        <p:spPr>
          <a:xfrm>
            <a:off x="1563745" y="1598762"/>
            <a:ext cx="368573" cy="4410973"/>
          </a:xfrm>
          <a:prstGeom prst="leftBrace">
            <a:avLst>
              <a:gd name="adj1" fmla="val 8333"/>
              <a:gd name="adj2" fmla="val 447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347F18-F9BD-49F1-A2DB-140765501F78}"/>
              </a:ext>
            </a:extLst>
          </p:cNvPr>
          <p:cNvSpPr/>
          <p:nvPr/>
        </p:nvSpPr>
        <p:spPr>
          <a:xfrm>
            <a:off x="2076091" y="4276682"/>
            <a:ext cx="3722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The Algebra</a:t>
            </a:r>
            <a:r>
              <a:rPr lang="zh-CN" altLang="en-US" sz="2400" dirty="0"/>
              <a:t>（代数计算）</a:t>
            </a:r>
            <a:endParaRPr lang="en-GB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BF2AE3-4B8C-4D65-AF69-C58460F42C7E}"/>
              </a:ext>
            </a:extLst>
          </p:cNvPr>
          <p:cNvSpPr/>
          <p:nvPr/>
        </p:nvSpPr>
        <p:spPr>
          <a:xfrm>
            <a:off x="2076091" y="5778902"/>
            <a:ext cx="4952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The Word Problems</a:t>
            </a:r>
            <a:r>
              <a:rPr lang="zh-CN" altLang="en-US" sz="2400" dirty="0"/>
              <a:t>（文字应用题）</a:t>
            </a:r>
            <a:endParaRPr lang="en-GB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9FCBD5-19AA-4CD1-9918-8685C6BF0914}"/>
              </a:ext>
            </a:extLst>
          </p:cNvPr>
          <p:cNvSpPr/>
          <p:nvPr/>
        </p:nvSpPr>
        <p:spPr>
          <a:xfrm>
            <a:off x="2076091" y="2881327"/>
            <a:ext cx="5233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The Number Properties</a:t>
            </a:r>
            <a:r>
              <a:rPr lang="zh-CN" altLang="en-US" sz="2400" dirty="0"/>
              <a:t>（基本数论）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8892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97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Factors and Prime Factors</a:t>
            </a:r>
            <a:r>
              <a:rPr lang="zh-CN" altLang="en-US" sz="3600" dirty="0"/>
              <a:t>（因数和质因数）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9000F0-3E09-495A-8694-C8B7F1FE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30" y="3077883"/>
            <a:ext cx="11650939" cy="16520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13EBEF-5751-4343-BFFF-CCC643567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6082"/>
            <a:ext cx="12192000" cy="1608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33E6B7-02BE-4281-8CA4-245030D89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87927"/>
            <a:ext cx="12192000" cy="17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3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97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Factors and Prime Factors</a:t>
            </a:r>
            <a:r>
              <a:rPr lang="zh-CN" altLang="en-US" sz="3600" dirty="0"/>
              <a:t>（因数和质因数）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E5F971-ED50-42C9-A724-44C9E1BFE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" y="1239433"/>
            <a:ext cx="8977139" cy="19549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D44D1A-8D00-470A-8820-FC14E71BB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53" y="3584120"/>
            <a:ext cx="8352545" cy="31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97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Factors and Prime Factors</a:t>
            </a:r>
            <a:r>
              <a:rPr lang="zh-CN" altLang="en-US" sz="3600" dirty="0"/>
              <a:t>（因数和质因数）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75073D-47BE-4E09-8DE2-D75E02A5E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7351"/>
            <a:ext cx="12192000" cy="11696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8D49AA-1573-4A8A-BA49-1B246C35C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99786"/>
            <a:ext cx="12192000" cy="14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11391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Greatest Common Divisors and Least Common Multiples</a:t>
            </a:r>
          </a:p>
          <a:p>
            <a:r>
              <a:rPr lang="zh-CN" altLang="en-US" sz="3600" dirty="0"/>
              <a:t>（最大公约数和最小公倍数）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8888CB9-BD77-486C-9F53-ADE71550FD0F}"/>
                  </a:ext>
                </a:extLst>
              </p:cNvPr>
              <p:cNvSpPr/>
              <p:nvPr/>
            </p:nvSpPr>
            <p:spPr>
              <a:xfrm>
                <a:off x="1549237" y="1761026"/>
                <a:ext cx="9796312" cy="3022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/>
                  <a:t>Suppose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</a:t>
                </a:r>
                <a:r>
                  <a:rPr lang="en-GB" sz="28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800" dirty="0"/>
                  <a:t> have the following prime factorizations</a:t>
                </a:r>
              </a:p>
              <a:p>
                <a:pPr algn="ctr"/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GB" sz="2800" dirty="0"/>
                  <a:t>, and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endParaRPr lang="en-GB" sz="2800" dirty="0"/>
              </a:p>
              <a:p>
                <a:r>
                  <a:rPr lang="en-GB" sz="2800" dirty="0"/>
                  <a:t>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𝐺𝐶𝐷</m:t>
                      </m:r>
                      <m:d>
                        <m:d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𝐿𝐶𝑀</m:t>
                      </m:r>
                      <m:d>
                        <m:dPr>
                          <m:ctrlPr>
                            <a:rPr lang="en-GB" altLang="zh-CN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sup>
                      </m:sSubSup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8888CB9-BD77-486C-9F53-ADE71550F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237" y="1761026"/>
                <a:ext cx="9796312" cy="3022751"/>
              </a:xfrm>
              <a:prstGeom prst="rect">
                <a:avLst/>
              </a:prstGeom>
              <a:blipFill>
                <a:blip r:embed="rId2"/>
                <a:stretch>
                  <a:fillRect l="-1245" t="-22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2B7BF65-BC37-4DAC-B33B-98BE2C8B96B1}"/>
                  </a:ext>
                </a:extLst>
              </p:cNvPr>
              <p:cNvSpPr/>
              <p:nvPr/>
            </p:nvSpPr>
            <p:spPr>
              <a:xfrm>
                <a:off x="1925617" y="5290096"/>
                <a:ext cx="26964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sz="36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2B7BF65-BC37-4DAC-B33B-98BE2C8B9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7" y="5290096"/>
                <a:ext cx="269644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8ACE7-6E47-46AE-9907-54A8ED19E238}"/>
                  </a:ext>
                </a:extLst>
              </p:cNvPr>
              <p:cNvSpPr/>
              <p:nvPr/>
            </p:nvSpPr>
            <p:spPr>
              <a:xfrm>
                <a:off x="1935492" y="5985086"/>
                <a:ext cx="268656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54</m:t>
                      </m:r>
                      <m:r>
                        <a:rPr lang="en-US" altLang="zh-CN" sz="36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8ACE7-6E47-46AE-9907-54A8ED19E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492" y="5985086"/>
                <a:ext cx="268656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54AFD78-54DD-43E4-8E1F-91EA8D7FD7CD}"/>
                  </a:ext>
                </a:extLst>
              </p:cNvPr>
              <p:cNvSpPr/>
              <p:nvPr/>
            </p:nvSpPr>
            <p:spPr>
              <a:xfrm>
                <a:off x="5746295" y="5214381"/>
                <a:ext cx="418608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𝐺𝐶𝐷</m:t>
                      </m:r>
                      <m:r>
                        <a:rPr lang="en-US" altLang="zh-CN" sz="36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54AFD78-54DD-43E4-8E1F-91EA8D7FD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295" y="5214381"/>
                <a:ext cx="418608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B86ADD6-5C40-4AA9-BBC8-0C0A77384E56}"/>
                  </a:ext>
                </a:extLst>
              </p:cNvPr>
              <p:cNvSpPr/>
              <p:nvPr/>
            </p:nvSpPr>
            <p:spPr>
              <a:xfrm>
                <a:off x="5746295" y="5985086"/>
                <a:ext cx="44774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𝐿𝐶𝑀</m:t>
                      </m:r>
                      <m:r>
                        <a:rPr lang="en-US" altLang="zh-CN" sz="36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=108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B86ADD6-5C40-4AA9-BBC8-0C0A77384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295" y="5985086"/>
                <a:ext cx="44774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20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35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Remainders</a:t>
            </a:r>
            <a:r>
              <a:rPr lang="zh-CN" altLang="en-US" sz="3600" dirty="0"/>
              <a:t>（余数）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424A05-2F3D-4E18-96B6-6B6B8CEAB9F4}"/>
                  </a:ext>
                </a:extLst>
              </p:cNvPr>
              <p:cNvSpPr txBox="1"/>
              <p:nvPr/>
            </p:nvSpPr>
            <p:spPr>
              <a:xfrm>
                <a:off x="1607480" y="1447314"/>
                <a:ext cx="348230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÷3=2⋯2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424A05-2F3D-4E18-96B6-6B6B8CEAB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480" y="1447314"/>
                <a:ext cx="348230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DA685A6E-3271-47A0-933A-618223B80651}"/>
              </a:ext>
            </a:extLst>
          </p:cNvPr>
          <p:cNvSpPr/>
          <p:nvPr/>
        </p:nvSpPr>
        <p:spPr>
          <a:xfrm>
            <a:off x="6673980" y="1493480"/>
            <a:ext cx="20874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Remainder</a:t>
            </a:r>
            <a:endParaRPr lang="en-GB" sz="32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E40B346-C62F-42F9-A586-5493882565F5}"/>
              </a:ext>
            </a:extLst>
          </p:cNvPr>
          <p:cNvCxnSpPr/>
          <p:nvPr/>
        </p:nvCxnSpPr>
        <p:spPr>
          <a:xfrm flipH="1">
            <a:off x="5294202" y="1785867"/>
            <a:ext cx="12056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7E250590-A29D-4044-AB8D-55674F77F987}"/>
              </a:ext>
            </a:extLst>
          </p:cNvPr>
          <p:cNvSpPr/>
          <p:nvPr/>
        </p:nvSpPr>
        <p:spPr>
          <a:xfrm>
            <a:off x="911905" y="2538846"/>
            <a:ext cx="4873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Note</a:t>
            </a:r>
            <a:r>
              <a:rPr lang="en-US" altLang="zh-CN" sz="3200" dirty="0"/>
              <a:t>: Remainder can be 0.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11B5ABB-80B9-4F35-B862-D121DB7F078F}"/>
                  </a:ext>
                </a:extLst>
              </p:cNvPr>
              <p:cNvSpPr txBox="1"/>
              <p:nvPr/>
            </p:nvSpPr>
            <p:spPr>
              <a:xfrm>
                <a:off x="6406647" y="2492679"/>
                <a:ext cx="379488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÷4=4⋯0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11B5ABB-80B9-4F35-B862-D121DB7F0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647" y="2492679"/>
                <a:ext cx="3794885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D7DC5F61-478B-4B97-A8A9-7764F0D77C66}"/>
              </a:ext>
            </a:extLst>
          </p:cNvPr>
          <p:cNvSpPr/>
          <p:nvPr/>
        </p:nvSpPr>
        <p:spPr>
          <a:xfrm>
            <a:off x="508407" y="3785309"/>
            <a:ext cx="3793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Circulation</a:t>
            </a:r>
            <a:r>
              <a:rPr lang="zh-CN" altLang="en-US" sz="3200" dirty="0"/>
              <a:t>（循环）</a:t>
            </a:r>
            <a:r>
              <a:rPr lang="en-US" sz="3200" dirty="0"/>
              <a:t>: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420971D-88BE-4729-8917-6B673187AC7C}"/>
                  </a:ext>
                </a:extLst>
              </p:cNvPr>
              <p:cNvSpPr/>
              <p:nvPr/>
            </p:nvSpPr>
            <p:spPr>
              <a:xfrm>
                <a:off x="1086631" y="4780787"/>
                <a:ext cx="10264742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If the cycle repeat for every</a:t>
                </a:r>
                <a:r>
                  <a:rPr lang="en-US" altLang="zh-CN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units, then the remainder of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3200" dirty="0"/>
                  <a:t> indicates which unit in the cycle is the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3200" dirty="0" err="1"/>
                  <a:t>th</a:t>
                </a:r>
                <a:r>
                  <a:rPr lang="en-GB" sz="3200" dirty="0"/>
                  <a:t> units.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420971D-88BE-4729-8917-6B673187A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31" y="4780787"/>
                <a:ext cx="10264742" cy="1077218"/>
              </a:xfrm>
              <a:prstGeom prst="rect">
                <a:avLst/>
              </a:prstGeom>
              <a:blipFill>
                <a:blip r:embed="rId4"/>
                <a:stretch>
                  <a:fillRect l="-1485" t="-7345" r="-2375" b="-17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01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35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Remainders</a:t>
            </a:r>
            <a:r>
              <a:rPr lang="zh-CN" altLang="en-US" sz="3600" dirty="0"/>
              <a:t>（余数）</a:t>
            </a:r>
            <a:endParaRPr lang="en-US" altLang="zh-CN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AD3F65-18EF-4B0B-9941-89369D789B2D}"/>
              </a:ext>
            </a:extLst>
          </p:cNvPr>
          <p:cNvSpPr/>
          <p:nvPr/>
        </p:nvSpPr>
        <p:spPr>
          <a:xfrm>
            <a:off x="1114124" y="1275077"/>
            <a:ext cx="8159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Circulation</a:t>
            </a:r>
            <a:r>
              <a:rPr lang="zh-CN" altLang="en-US" sz="3200" dirty="0"/>
              <a:t> </a:t>
            </a:r>
            <a:r>
              <a:rPr lang="en-US" altLang="zh-CN" sz="3200" dirty="0"/>
              <a:t>of the units</a:t>
            </a:r>
            <a:r>
              <a:rPr lang="zh-CN" altLang="en-US" sz="3200" dirty="0"/>
              <a:t>（个位数）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powers</a:t>
            </a:r>
            <a:r>
              <a:rPr lang="en-US" sz="3200" dirty="0"/>
              <a:t>:</a:t>
            </a:r>
            <a:endParaRPr lang="en-GB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53028D-B383-4AE4-A5F0-BC520DF6B71A}"/>
              </a:ext>
            </a:extLst>
          </p:cNvPr>
          <p:cNvSpPr/>
          <p:nvPr/>
        </p:nvSpPr>
        <p:spPr>
          <a:xfrm>
            <a:off x="2372152" y="2201051"/>
            <a:ext cx="5400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2 as base: 2, 4, 8, 6 as a cycle</a:t>
            </a:r>
            <a:endParaRPr lang="en-GB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3FF5B4-AF43-4D87-B74A-D01AAA217781}"/>
              </a:ext>
            </a:extLst>
          </p:cNvPr>
          <p:cNvSpPr/>
          <p:nvPr/>
        </p:nvSpPr>
        <p:spPr>
          <a:xfrm>
            <a:off x="2372151" y="2876544"/>
            <a:ext cx="5400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3 as base: </a:t>
            </a:r>
            <a:r>
              <a:rPr lang="en-US" altLang="zh-CN" sz="3200" dirty="0"/>
              <a:t>3, 9, 7, 1 as a cycle</a:t>
            </a:r>
            <a:endParaRPr lang="en-GB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C512F0-FB72-4073-A7EC-3C7C9C540FBD}"/>
              </a:ext>
            </a:extLst>
          </p:cNvPr>
          <p:cNvSpPr/>
          <p:nvPr/>
        </p:nvSpPr>
        <p:spPr>
          <a:xfrm>
            <a:off x="2372151" y="3561855"/>
            <a:ext cx="45640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4 as base: </a:t>
            </a:r>
            <a:r>
              <a:rPr lang="en-US" altLang="zh-CN" sz="3200" dirty="0"/>
              <a:t>4, 6 as a cycle</a:t>
            </a:r>
            <a:endParaRPr lang="en-GB" sz="3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909612-191A-45E4-9351-9C42D1F150E4}"/>
              </a:ext>
            </a:extLst>
          </p:cNvPr>
          <p:cNvSpPr/>
          <p:nvPr/>
        </p:nvSpPr>
        <p:spPr>
          <a:xfrm>
            <a:off x="2372151" y="4240261"/>
            <a:ext cx="5400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7 as base: </a:t>
            </a:r>
            <a:r>
              <a:rPr lang="en-US" altLang="zh-CN" sz="3200" dirty="0"/>
              <a:t>7, 9, 3, 1 as a cycle</a:t>
            </a:r>
            <a:endParaRPr lang="en-GB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1DCDB7-0E2C-4B0F-842F-B02521DCF333}"/>
              </a:ext>
            </a:extLst>
          </p:cNvPr>
          <p:cNvSpPr/>
          <p:nvPr/>
        </p:nvSpPr>
        <p:spPr>
          <a:xfrm>
            <a:off x="2372151" y="4918667"/>
            <a:ext cx="5400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8 as base: </a:t>
            </a:r>
            <a:r>
              <a:rPr lang="en-US" altLang="zh-CN" sz="3200" dirty="0"/>
              <a:t>8, 4, 2, 6 as a cycle</a:t>
            </a:r>
            <a:endParaRPr lang="en-GB" sz="3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2675B2-61CD-41BA-8655-6841A08F9021}"/>
              </a:ext>
            </a:extLst>
          </p:cNvPr>
          <p:cNvSpPr/>
          <p:nvPr/>
        </p:nvSpPr>
        <p:spPr>
          <a:xfrm>
            <a:off x="2372150" y="5597073"/>
            <a:ext cx="45640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9 as base: </a:t>
            </a:r>
            <a:r>
              <a:rPr lang="en-US" altLang="zh-CN" sz="3200" dirty="0"/>
              <a:t>9, 1 as a cycle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864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35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Remainders</a:t>
            </a:r>
            <a:r>
              <a:rPr lang="zh-CN" altLang="en-US" sz="3600" dirty="0"/>
              <a:t>（余数）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DFB1D3-1AEF-4E64-8B14-5E635E48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09" y="1308154"/>
            <a:ext cx="9454497" cy="16666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CB72E30-08B0-4526-9B24-619D84CFC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277" y="3707875"/>
            <a:ext cx="8560360" cy="20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4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35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Remainders</a:t>
            </a:r>
            <a:r>
              <a:rPr lang="zh-CN" altLang="en-US" sz="3600" dirty="0"/>
              <a:t>（余数）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E2756-9AC2-46C0-AA9B-D8BFCBACC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4" y="1253378"/>
            <a:ext cx="8687847" cy="27986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E1CD9C-23D5-456A-9327-743775CEB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54" y="4114559"/>
            <a:ext cx="8918575" cy="22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1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35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Remainders</a:t>
            </a:r>
            <a:r>
              <a:rPr lang="zh-CN" altLang="en-US" sz="3600" dirty="0"/>
              <a:t>（余数）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E8CBB0-D477-4064-A464-87ABCB9C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1832"/>
            <a:ext cx="12192000" cy="1820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A4A2CA-A765-4D49-87A3-234CE2385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9445"/>
            <a:ext cx="12192000" cy="14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35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Remainders</a:t>
            </a:r>
            <a:r>
              <a:rPr lang="zh-CN" altLang="en-US" sz="3600" dirty="0"/>
              <a:t>（余数）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C386ED-5B62-4051-BAE8-757F17BC3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6548"/>
            <a:ext cx="12192000" cy="12914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141F0-9BC7-41DA-90F2-D3CDCE5A3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3612"/>
            <a:ext cx="12192000" cy="17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4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0BCE0-50C2-4B1B-A408-B43B4660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to GRE Math</a:t>
            </a:r>
            <a:endParaRPr lang="en-GB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5679B-F5A3-4961-A4FA-108557A2E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GRE</a:t>
            </a:r>
            <a:r>
              <a:rPr lang="zh-CN" altLang="en-US" sz="3200" dirty="0"/>
              <a:t>数学介绍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99789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670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Decimals, Fractions, and Scientific Notation</a:t>
            </a:r>
          </a:p>
          <a:p>
            <a:r>
              <a:rPr lang="zh-CN" altLang="en-US" sz="3600" dirty="0"/>
              <a:t>（小数、分数和科学记数法）</a:t>
            </a:r>
            <a:endParaRPr lang="en-US" altLang="zh-CN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A3318F-5478-4868-979B-F0FB0F155399}"/>
              </a:ext>
            </a:extLst>
          </p:cNvPr>
          <p:cNvSpPr/>
          <p:nvPr/>
        </p:nvSpPr>
        <p:spPr>
          <a:xfrm>
            <a:off x="601144" y="1823750"/>
            <a:ext cx="96730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Name of numbers in decimals:</a:t>
            </a:r>
            <a:endParaRPr lang="en-GB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B2198F-0A23-4840-91A0-65D9E7388B8A}"/>
              </a:ext>
            </a:extLst>
          </p:cNvPr>
          <p:cNvSpPr/>
          <p:nvPr/>
        </p:nvSpPr>
        <p:spPr>
          <a:xfrm>
            <a:off x="2629029" y="3561271"/>
            <a:ext cx="2820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“7”: thousands</a:t>
            </a:r>
            <a:endParaRPr lang="en-GB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B5E8D3-9673-4515-800A-429B503D8EAA}"/>
              </a:ext>
            </a:extLst>
          </p:cNvPr>
          <p:cNvSpPr/>
          <p:nvPr/>
        </p:nvSpPr>
        <p:spPr>
          <a:xfrm>
            <a:off x="2629031" y="4292209"/>
            <a:ext cx="2820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“6”: hundreds</a:t>
            </a:r>
            <a:endParaRPr lang="en-GB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108EFC-4B88-49C1-94EB-A1F38425AF7F}"/>
              </a:ext>
            </a:extLst>
          </p:cNvPr>
          <p:cNvSpPr/>
          <p:nvPr/>
        </p:nvSpPr>
        <p:spPr>
          <a:xfrm>
            <a:off x="2629029" y="5023147"/>
            <a:ext cx="2820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“5”: tens</a:t>
            </a:r>
            <a:endParaRPr lang="en-GB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C4F592-C003-49BE-8751-CB543196F4EB}"/>
              </a:ext>
            </a:extLst>
          </p:cNvPr>
          <p:cNvSpPr/>
          <p:nvPr/>
        </p:nvSpPr>
        <p:spPr>
          <a:xfrm>
            <a:off x="2629029" y="5754085"/>
            <a:ext cx="32227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“4”: units or </a:t>
            </a:r>
            <a:r>
              <a:rPr lang="en-US" altLang="zh-CN" sz="3200" dirty="0"/>
              <a:t>ones</a:t>
            </a:r>
            <a:endParaRPr lang="en-GB" sz="3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5C0D1E-F591-49F9-A348-7449DC542A50}"/>
              </a:ext>
            </a:extLst>
          </p:cNvPr>
          <p:cNvSpPr/>
          <p:nvPr/>
        </p:nvSpPr>
        <p:spPr>
          <a:xfrm>
            <a:off x="6230364" y="3561271"/>
            <a:ext cx="37302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“.” : decimal point</a:t>
            </a:r>
            <a:endParaRPr lang="en-GB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8E6C51-ED58-45AF-B6CB-718553F6ADA3}"/>
              </a:ext>
            </a:extLst>
          </p:cNvPr>
          <p:cNvSpPr/>
          <p:nvPr/>
        </p:nvSpPr>
        <p:spPr>
          <a:xfrm>
            <a:off x="6230364" y="4292209"/>
            <a:ext cx="32227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“3”: tenths</a:t>
            </a:r>
            <a:endParaRPr lang="en-GB" sz="3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F8E0BD-DAC3-43A4-8580-945D440494D4}"/>
              </a:ext>
            </a:extLst>
          </p:cNvPr>
          <p:cNvSpPr/>
          <p:nvPr/>
        </p:nvSpPr>
        <p:spPr>
          <a:xfrm>
            <a:off x="6230364" y="5023148"/>
            <a:ext cx="32227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“2”: hundredths</a:t>
            </a:r>
            <a:endParaRPr lang="en-GB" sz="3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C0C2B6-8C5D-41C6-8B1E-88D404586523}"/>
              </a:ext>
            </a:extLst>
          </p:cNvPr>
          <p:cNvSpPr/>
          <p:nvPr/>
        </p:nvSpPr>
        <p:spPr>
          <a:xfrm>
            <a:off x="6230364" y="5754085"/>
            <a:ext cx="32227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“1”: thousandths</a:t>
            </a:r>
            <a:endParaRPr lang="en-GB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FA5AB8F-6676-4F87-883B-C8C9D975558A}"/>
              </a:ext>
            </a:extLst>
          </p:cNvPr>
          <p:cNvSpPr/>
          <p:nvPr/>
        </p:nvSpPr>
        <p:spPr>
          <a:xfrm>
            <a:off x="1590504" y="2626375"/>
            <a:ext cx="5344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prstClr val="black"/>
                </a:solidFill>
              </a:rPr>
              <a:t>Take 7654.321 as an example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44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670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Decimals, Fractions, and Scientific Notation</a:t>
            </a:r>
          </a:p>
          <a:p>
            <a:r>
              <a:rPr lang="zh-CN" altLang="en-US" sz="3600" dirty="0"/>
              <a:t>（小数、分数和科学记数法）</a:t>
            </a:r>
            <a:endParaRPr lang="en-US" altLang="zh-CN" sz="3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22854A-BAED-403F-B84B-4052A9AE4E75}"/>
              </a:ext>
            </a:extLst>
          </p:cNvPr>
          <p:cNvSpPr/>
          <p:nvPr/>
        </p:nvSpPr>
        <p:spPr>
          <a:xfrm>
            <a:off x="1172884" y="1948065"/>
            <a:ext cx="5437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800" dirty="0"/>
              <a:t>Scientific notation</a:t>
            </a:r>
            <a:r>
              <a:rPr lang="zh-CN" altLang="en-US" sz="2800" dirty="0"/>
              <a:t>（科学计数法）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51F00D0-EA6F-4FAA-A6DD-15C056163D83}"/>
                  </a:ext>
                </a:extLst>
              </p:cNvPr>
              <p:cNvSpPr/>
              <p:nvPr/>
            </p:nvSpPr>
            <p:spPr>
              <a:xfrm>
                <a:off x="2225201" y="2741035"/>
                <a:ext cx="75216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Format: 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figure between 0 and 10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2800" dirty="0"/>
                  <a:t> </a:t>
                </a:r>
                <a:r>
                  <a:rPr lang="en-GB" sz="2800" dirty="0">
                    <a:solidFill>
                      <a:srgbClr val="FF0000"/>
                    </a:solidFill>
                  </a:rPr>
                  <a:t>power of 10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51F00D0-EA6F-4FAA-A6DD-15C056163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201" y="2741035"/>
                <a:ext cx="7521611" cy="523220"/>
              </a:xfrm>
              <a:prstGeom prst="rect">
                <a:avLst/>
              </a:prstGeom>
              <a:blipFill>
                <a:blip r:embed="rId2"/>
                <a:stretch>
                  <a:fillRect l="-1621" t="-12941" r="-810" b="-3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37291B38-BE8D-41C8-91D2-643072FBD888}"/>
              </a:ext>
            </a:extLst>
          </p:cNvPr>
          <p:cNvSpPr/>
          <p:nvPr/>
        </p:nvSpPr>
        <p:spPr>
          <a:xfrm>
            <a:off x="2225201" y="3507649"/>
            <a:ext cx="1555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Example:</a:t>
            </a:r>
            <a:endParaRPr lang="en-GB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3094BD8-15A7-46C8-B44E-5B82446233B6}"/>
                  </a:ext>
                </a:extLst>
              </p:cNvPr>
              <p:cNvSpPr/>
              <p:nvPr/>
            </p:nvSpPr>
            <p:spPr>
              <a:xfrm>
                <a:off x="3636741" y="4481297"/>
                <a:ext cx="49530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2×</m:t>
                      </m:r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3094BD8-15A7-46C8-B44E-5B8244623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741" y="4481297"/>
                <a:ext cx="49530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AD7209-0FD5-425B-96AC-969DFA23AEB3}"/>
                  </a:ext>
                </a:extLst>
              </p:cNvPr>
              <p:cNvSpPr/>
              <p:nvPr/>
            </p:nvSpPr>
            <p:spPr>
              <a:xfrm>
                <a:off x="3615100" y="5309466"/>
                <a:ext cx="49963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8×</m:t>
                      </m:r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AD7209-0FD5-425B-96AC-969DFA23A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100" y="5309466"/>
                <a:ext cx="499630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66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670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Decimals, Fractions, and Scientific Notation</a:t>
            </a:r>
          </a:p>
          <a:p>
            <a:r>
              <a:rPr lang="zh-CN" altLang="en-US" sz="3600" dirty="0"/>
              <a:t>（小数、分数和科学记数法）</a:t>
            </a:r>
            <a:endParaRPr lang="en-US" altLang="zh-CN" sz="3600" dirty="0"/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58781715-7750-4707-B4F1-B609AD409CD1}"/>
              </a:ext>
            </a:extLst>
          </p:cNvPr>
          <p:cNvSpPr/>
          <p:nvPr/>
        </p:nvSpPr>
        <p:spPr>
          <a:xfrm>
            <a:off x="3082504" y="2518220"/>
            <a:ext cx="218537" cy="2289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241034-7428-4AAC-9CA4-F6CC6B397FC8}"/>
              </a:ext>
            </a:extLst>
          </p:cNvPr>
          <p:cNvSpPr txBox="1"/>
          <p:nvPr/>
        </p:nvSpPr>
        <p:spPr>
          <a:xfrm>
            <a:off x="3421812" y="2256610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Terminating decimals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5590DD-63FC-41A2-B3AC-EE72DE2C3A90}"/>
              </a:ext>
            </a:extLst>
          </p:cNvPr>
          <p:cNvSpPr txBox="1"/>
          <p:nvPr/>
        </p:nvSpPr>
        <p:spPr>
          <a:xfrm>
            <a:off x="3421812" y="4543245"/>
            <a:ext cx="326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Circulating decimals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837BC2-6119-41FC-AAA6-10BBF55BC1BF}"/>
              </a:ext>
            </a:extLst>
          </p:cNvPr>
          <p:cNvSpPr txBox="1"/>
          <p:nvPr/>
        </p:nvSpPr>
        <p:spPr>
          <a:xfrm>
            <a:off x="1322716" y="3401394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3C5C84-8C58-4DB8-9B8A-DFB88A53B639}"/>
                  </a:ext>
                </a:extLst>
              </p:cNvPr>
              <p:cNvSpPr txBox="1"/>
              <p:nvPr/>
            </p:nvSpPr>
            <p:spPr>
              <a:xfrm>
                <a:off x="148068" y="4098411"/>
                <a:ext cx="2530565" cy="889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𝑛𝑢𝑚𝑒𝑟𝑎𝑡𝑜𝑟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𝑑𝑒𝑛𝑜𝑚𝑖𝑛𝑎𝑡𝑜𝑟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3C5C84-8C58-4DB8-9B8A-DFB88A53B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8" y="4098411"/>
                <a:ext cx="2530565" cy="8896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B8316321-99A4-40A2-BA9E-92364F47E781}"/>
              </a:ext>
            </a:extLst>
          </p:cNvPr>
          <p:cNvSpPr txBox="1"/>
          <p:nvPr/>
        </p:nvSpPr>
        <p:spPr>
          <a:xfrm>
            <a:off x="4344573" y="3021717"/>
            <a:ext cx="5539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The prime factors of denominator contains only 2 and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F61793-A936-479D-A612-4C987662BCF4}"/>
                  </a:ext>
                </a:extLst>
              </p:cNvPr>
              <p:cNvSpPr txBox="1"/>
              <p:nvPr/>
            </p:nvSpPr>
            <p:spPr>
              <a:xfrm>
                <a:off x="4152756" y="5356034"/>
                <a:ext cx="4608505" cy="511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0.</m:t>
                      </m:r>
                      <m:acc>
                        <m:accPr>
                          <m:chr m:val="̇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=0.3636363636…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F61793-A936-479D-A612-4C987662B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756" y="5356034"/>
                <a:ext cx="4608505" cy="511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4657AD4-1EF0-4F22-8D06-A933C6AE9ECD}"/>
                  </a:ext>
                </a:extLst>
              </p:cNvPr>
              <p:cNvSpPr txBox="1"/>
              <p:nvPr/>
            </p:nvSpPr>
            <p:spPr>
              <a:xfrm>
                <a:off x="4152756" y="6027593"/>
                <a:ext cx="5974263" cy="511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0.27</m:t>
                      </m:r>
                      <m:acc>
                        <m:accPr>
                          <m:chr m:val="̇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̇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=0.27316316316316…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4657AD4-1EF0-4F22-8D06-A933C6AE9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756" y="6027593"/>
                <a:ext cx="5974263" cy="511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84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  <p:bldP spid="7" grpId="0"/>
      <p:bldP spid="5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670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Decimals, Fractions, and Scientific Notation</a:t>
            </a:r>
          </a:p>
          <a:p>
            <a:r>
              <a:rPr lang="zh-CN" altLang="en-US" sz="3600" dirty="0"/>
              <a:t>（小数、分数和科学记数法）</a:t>
            </a:r>
            <a:endParaRPr lang="en-US" altLang="zh-CN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6C7302-5C21-4700-BC4D-AA72CE3E6B7C}"/>
              </a:ext>
            </a:extLst>
          </p:cNvPr>
          <p:cNvSpPr txBox="1"/>
          <p:nvPr/>
        </p:nvSpPr>
        <p:spPr>
          <a:xfrm>
            <a:off x="764876" y="2575499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Terminating decimals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D2CF43-C196-45D7-9FB0-B8FAD87AF29C}"/>
              </a:ext>
            </a:extLst>
          </p:cNvPr>
          <p:cNvSpPr txBox="1"/>
          <p:nvPr/>
        </p:nvSpPr>
        <p:spPr>
          <a:xfrm>
            <a:off x="764876" y="4089615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Circulating decimal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06D5AE7-9656-4392-B832-20B5D97904B9}"/>
                  </a:ext>
                </a:extLst>
              </p:cNvPr>
              <p:cNvSpPr txBox="1"/>
              <p:nvPr/>
            </p:nvSpPr>
            <p:spPr>
              <a:xfrm>
                <a:off x="8672998" y="5261747"/>
                <a:ext cx="1937902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0.</m:t>
                      </m:r>
                      <m:acc>
                        <m:accPr>
                          <m:chr m:val="̇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06D5AE7-9656-4392-B832-20B5D9790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998" y="5261747"/>
                <a:ext cx="1937902" cy="92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A0F6894-3556-4E00-985A-7AE9C800A116}"/>
              </a:ext>
            </a:extLst>
          </p:cNvPr>
          <p:cNvSpPr txBox="1"/>
          <p:nvPr/>
        </p:nvSpPr>
        <p:spPr>
          <a:xfrm>
            <a:off x="368060" y="1765290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Convert to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D031B95-2EF4-4698-BBDA-8BC2AA3A1717}"/>
                  </a:ext>
                </a:extLst>
              </p:cNvPr>
              <p:cNvSpPr txBox="1"/>
              <p:nvPr/>
            </p:nvSpPr>
            <p:spPr>
              <a:xfrm>
                <a:off x="8672998" y="3208107"/>
                <a:ext cx="209711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0.36=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D031B95-2EF4-4698-BBDA-8BC2AA3A1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998" y="3208107"/>
                <a:ext cx="2097113" cy="9251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195D28A4-C615-4979-8073-6539AA65A1EB}"/>
              </a:ext>
            </a:extLst>
          </p:cNvPr>
          <p:cNvSpPr txBox="1"/>
          <p:nvPr/>
        </p:nvSpPr>
        <p:spPr>
          <a:xfrm>
            <a:off x="1481100" y="3218574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Use power of 10 as denominator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0EAC58-DAB8-49C1-A3E4-794A277DAF6A}"/>
              </a:ext>
            </a:extLst>
          </p:cNvPr>
          <p:cNvSpPr txBox="1"/>
          <p:nvPr/>
        </p:nvSpPr>
        <p:spPr>
          <a:xfrm>
            <a:off x="1146243" y="5261747"/>
            <a:ext cx="6671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2800" dirty="0"/>
              <a:t>If all digits circulate, use number contains only 9 as denominator</a:t>
            </a:r>
          </a:p>
        </p:txBody>
      </p:sp>
    </p:spTree>
    <p:extLst>
      <p:ext uri="{BB962C8B-B14F-4D97-AF65-F5344CB8AC3E}">
        <p14:creationId xmlns:p14="http://schemas.microsoft.com/office/powerpoint/2010/main" val="21353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670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Decimals, Fractions, and Scientific Notation</a:t>
            </a:r>
          </a:p>
          <a:p>
            <a:r>
              <a:rPr lang="zh-CN" altLang="en-US" sz="3600" dirty="0"/>
              <a:t>（小数、分数和科学记数法）</a:t>
            </a:r>
            <a:endParaRPr lang="en-US" altLang="zh-CN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3D697F-6561-4236-A8FE-6993A441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77" y="1872143"/>
            <a:ext cx="8786090" cy="22125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8AA1FC-8811-497F-B355-626470ECF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51284"/>
            <a:ext cx="12192000" cy="111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4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670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Decimals, Fractions, and Scientific Notation</a:t>
            </a:r>
          </a:p>
          <a:p>
            <a:r>
              <a:rPr lang="zh-CN" altLang="en-US" sz="3600" dirty="0"/>
              <a:t>（小数、分数和科学记数法）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418984-47C4-411B-A469-6A4D590A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8923"/>
            <a:ext cx="12192000" cy="14684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CCB507-2AD4-4CDD-BABB-72CAA1CDF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79" y="1604284"/>
            <a:ext cx="7144591" cy="268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0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670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Decimals, Fractions, and Scientific Notation</a:t>
            </a:r>
          </a:p>
          <a:p>
            <a:r>
              <a:rPr lang="zh-CN" altLang="en-US" sz="3600" dirty="0"/>
              <a:t>（小数、分数和科学记数法）</a:t>
            </a:r>
            <a:endParaRPr lang="en-US" altLang="zh-CN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7F1B8B-2DFA-48E4-B057-26E6937F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72" y="1537132"/>
            <a:ext cx="8801194" cy="21395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859D65-1941-4B8A-8344-E6F2DA34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1" y="3657643"/>
            <a:ext cx="9652000" cy="16231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708929-E2AF-461C-A078-37E1379C0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34208"/>
            <a:ext cx="12192000" cy="11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8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0BCE0-50C2-4B1B-A408-B43B4660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Algebra</a:t>
            </a:r>
            <a:endParaRPr lang="en-GB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5679B-F5A3-4961-A4FA-108557A2E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代数计算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33017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061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Ratios and Proportions</a:t>
            </a:r>
            <a:r>
              <a:rPr lang="zh-CN" altLang="en-US" sz="3600" dirty="0"/>
              <a:t>（</a:t>
            </a:r>
            <a:r>
              <a:rPr lang="en-US" altLang="zh-CN" sz="3600" dirty="0"/>
              <a:t> </a:t>
            </a:r>
            <a:r>
              <a:rPr lang="zh-CN" altLang="en-US" sz="3600" dirty="0"/>
              <a:t>比例和比率）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687E85-4073-4914-9C04-DD62BCD2BCD3}"/>
              </a:ext>
            </a:extLst>
          </p:cNvPr>
          <p:cNvSpPr txBox="1"/>
          <p:nvPr/>
        </p:nvSpPr>
        <p:spPr>
          <a:xfrm>
            <a:off x="1364971" y="1276462"/>
            <a:ext cx="181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Expression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D18B73-0562-4D9E-B4BC-6D7F9D89524B}"/>
              </a:ext>
            </a:extLst>
          </p:cNvPr>
          <p:cNvSpPr txBox="1"/>
          <p:nvPr/>
        </p:nvSpPr>
        <p:spPr>
          <a:xfrm>
            <a:off x="1866792" y="2090281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ratio of A to B: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BE3F8D-54C0-4BC5-A682-0A929A0D54AC}"/>
              </a:ext>
            </a:extLst>
          </p:cNvPr>
          <p:cNvSpPr txBox="1"/>
          <p:nvPr/>
        </p:nvSpPr>
        <p:spPr>
          <a:xfrm>
            <a:off x="1866792" y="2836769"/>
            <a:ext cx="355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Twice as much A as B: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AB75E3-2620-4B8E-A3CD-D507EB248793}"/>
              </a:ext>
            </a:extLst>
          </p:cNvPr>
          <p:cNvSpPr/>
          <p:nvPr/>
        </p:nvSpPr>
        <p:spPr>
          <a:xfrm>
            <a:off x="1866792" y="3540958"/>
            <a:ext cx="6959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What percent/proportion/fraction of A is B?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670C3B0-D6D0-45B5-A50C-493114C7756C}"/>
                  </a:ext>
                </a:extLst>
              </p:cNvPr>
              <p:cNvSpPr/>
              <p:nvPr/>
            </p:nvSpPr>
            <p:spPr>
              <a:xfrm>
                <a:off x="9062913" y="3410666"/>
                <a:ext cx="527709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670C3B0-D6D0-45B5-A50C-493114C77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913" y="3410666"/>
                <a:ext cx="527709" cy="896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619F3131-D67D-4A37-868A-DA33761732F8}"/>
              </a:ext>
            </a:extLst>
          </p:cNvPr>
          <p:cNvSpPr/>
          <p:nvPr/>
        </p:nvSpPr>
        <p:spPr>
          <a:xfrm>
            <a:off x="1866792" y="4197722"/>
            <a:ext cx="2320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x percent of 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A340CAE-58CA-46A2-A736-6FD4E3C6612A}"/>
                  </a:ext>
                </a:extLst>
              </p:cNvPr>
              <p:cNvSpPr/>
              <p:nvPr/>
            </p:nvSpPr>
            <p:spPr>
              <a:xfrm>
                <a:off x="5958965" y="2103905"/>
                <a:ext cx="9132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2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altLang="zh-CN" sz="2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altLang="zh-CN" sz="2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A340CAE-58CA-46A2-A736-6FD4E3C66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65" y="2103905"/>
                <a:ext cx="91326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AD960BD-7E71-43BB-8107-A2BE0E290C3E}"/>
                  </a:ext>
                </a:extLst>
              </p:cNvPr>
              <p:cNvSpPr/>
              <p:nvPr/>
            </p:nvSpPr>
            <p:spPr>
              <a:xfrm>
                <a:off x="5936279" y="2684504"/>
                <a:ext cx="2700676" cy="704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altLang="zh-CN" sz="2800" dirty="0">
                    <a:solidFill>
                      <a:prstClr val="black"/>
                    </a:solidFill>
                  </a:rPr>
                  <a:t>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AD960BD-7E71-43BB-8107-A2BE0E290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279" y="2684504"/>
                <a:ext cx="2700676" cy="704039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D7B2DD3-44F1-4783-8957-5D51DDA95778}"/>
                  </a:ext>
                </a:extLst>
              </p:cNvPr>
              <p:cNvSpPr/>
              <p:nvPr/>
            </p:nvSpPr>
            <p:spPr>
              <a:xfrm>
                <a:off x="4952232" y="4197722"/>
                <a:ext cx="12592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%∙</m:t>
                      </m:r>
                      <m:r>
                        <a:rPr lang="en-US" altLang="zh-CN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D7B2DD3-44F1-4783-8957-5D51DDA95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32" y="4197722"/>
                <a:ext cx="125925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938ADB68-2268-48D5-AB65-AA95A116EA40}"/>
              </a:ext>
            </a:extLst>
          </p:cNvPr>
          <p:cNvSpPr/>
          <p:nvPr/>
        </p:nvSpPr>
        <p:spPr>
          <a:xfrm>
            <a:off x="1866792" y="4946570"/>
            <a:ext cx="66273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800" dirty="0"/>
              <a:t>What is the percent increase from A to B?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FB359C-0381-4F99-A5E9-AACE6E795111}"/>
              </a:ext>
            </a:extLst>
          </p:cNvPr>
          <p:cNvSpPr/>
          <p:nvPr/>
        </p:nvSpPr>
        <p:spPr>
          <a:xfrm>
            <a:off x="1866792" y="5695418"/>
            <a:ext cx="5471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800" dirty="0"/>
              <a:t>What percent is A greater than B?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67116C3-704A-46A9-975A-4646AFE95625}"/>
              </a:ext>
            </a:extLst>
          </p:cNvPr>
          <p:cNvSpPr/>
          <p:nvPr/>
        </p:nvSpPr>
        <p:spPr>
          <a:xfrm>
            <a:off x="8901887" y="4946570"/>
            <a:ext cx="1721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Base on A</a:t>
            </a:r>
            <a:endParaRPr lang="en-GB" sz="2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8D517A-A025-4A38-B355-BDE60E3F271B}"/>
              </a:ext>
            </a:extLst>
          </p:cNvPr>
          <p:cNvSpPr/>
          <p:nvPr/>
        </p:nvSpPr>
        <p:spPr>
          <a:xfrm>
            <a:off x="8424558" y="5695418"/>
            <a:ext cx="1721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Base on B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1231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2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061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Ratios and Proportions</a:t>
            </a:r>
            <a:r>
              <a:rPr lang="zh-CN" altLang="en-US" sz="3600" dirty="0"/>
              <a:t>（</a:t>
            </a:r>
            <a:r>
              <a:rPr lang="en-US" altLang="zh-CN" sz="3600" dirty="0"/>
              <a:t> </a:t>
            </a:r>
            <a:r>
              <a:rPr lang="zh-CN" altLang="en-US" sz="3600" dirty="0"/>
              <a:t>比例和比率）</a:t>
            </a:r>
            <a:endParaRPr lang="en-US" altLang="zh-CN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029717-0129-49CF-B3A5-BC18044D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25" y="1044389"/>
            <a:ext cx="7750175" cy="2695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2C3765-172D-4B34-9391-233D4C76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25" y="4510763"/>
            <a:ext cx="9711765" cy="116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4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144B643-CAA4-4657-86BE-B18195EA7A3D}"/>
              </a:ext>
            </a:extLst>
          </p:cNvPr>
          <p:cNvSpPr txBox="1"/>
          <p:nvPr/>
        </p:nvSpPr>
        <p:spPr>
          <a:xfrm>
            <a:off x="368060" y="287547"/>
            <a:ext cx="883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Introduction to GRE Math</a:t>
            </a:r>
            <a:r>
              <a:rPr lang="zh-CN" altLang="en-US" sz="3600" dirty="0"/>
              <a:t>（</a:t>
            </a:r>
            <a:r>
              <a:rPr lang="en-US" altLang="zh-CN" sz="3600" dirty="0"/>
              <a:t>GRE</a:t>
            </a:r>
            <a:r>
              <a:rPr lang="zh-CN" altLang="en-US" sz="3600" dirty="0"/>
              <a:t>数学介绍）</a:t>
            </a:r>
            <a:endParaRPr lang="en-US" altLang="zh-CN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2CDE2-69F4-4EFC-8E70-0E301CC6399B}"/>
              </a:ext>
            </a:extLst>
          </p:cNvPr>
          <p:cNvSpPr/>
          <p:nvPr/>
        </p:nvSpPr>
        <p:spPr>
          <a:xfrm>
            <a:off x="412003" y="1039018"/>
            <a:ext cx="3332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Computer-delivered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4462EA-3801-4D64-B192-64523403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3" y="1562238"/>
            <a:ext cx="7427796" cy="317358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D278FF6-D31D-42A4-8635-59B8814D2653}"/>
              </a:ext>
            </a:extLst>
          </p:cNvPr>
          <p:cNvSpPr/>
          <p:nvPr/>
        </p:nvSpPr>
        <p:spPr>
          <a:xfrm>
            <a:off x="368060" y="4739933"/>
            <a:ext cx="26709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Paper-delivered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EF1B61-E3EF-48A4-BB6F-B9A7371E3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03" y="5267267"/>
            <a:ext cx="4697787" cy="127516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BCFA91-4984-4E6D-89F0-F508770C84F5}"/>
              </a:ext>
            </a:extLst>
          </p:cNvPr>
          <p:cNvSpPr txBox="1"/>
          <p:nvPr/>
        </p:nvSpPr>
        <p:spPr>
          <a:xfrm>
            <a:off x="8552874" y="1948967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VQVQV</a:t>
            </a:r>
            <a:endParaRPr lang="en-GB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936FE2-0E0F-4978-A32E-99F5A79AC873}"/>
              </a:ext>
            </a:extLst>
          </p:cNvPr>
          <p:cNvSpPr txBox="1"/>
          <p:nvPr/>
        </p:nvSpPr>
        <p:spPr>
          <a:xfrm>
            <a:off x="8552874" y="2477886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QVQVQ</a:t>
            </a:r>
            <a:endParaRPr lang="en-GB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20BE5D5-21B5-40EE-B3F7-50A56D8823D5}"/>
              </a:ext>
            </a:extLst>
          </p:cNvPr>
          <p:cNvSpPr/>
          <p:nvPr/>
        </p:nvSpPr>
        <p:spPr>
          <a:xfrm>
            <a:off x="8145556" y="1367471"/>
            <a:ext cx="2909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Section Sequence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0585FE-1544-4B99-BF6A-7B838780D314}"/>
              </a:ext>
            </a:extLst>
          </p:cNvPr>
          <p:cNvSpPr/>
          <p:nvPr/>
        </p:nvSpPr>
        <p:spPr>
          <a:xfrm>
            <a:off x="7995551" y="3429000"/>
            <a:ext cx="4101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Do NOT </a:t>
            </a:r>
            <a:r>
              <a:rPr lang="en-GB" sz="2800" dirty="0"/>
              <a:t>predict and give up unscored section!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13AA13-FE5A-40EA-BE85-23D2DBAA8DBB}"/>
              </a:ext>
            </a:extLst>
          </p:cNvPr>
          <p:cNvSpPr txBox="1"/>
          <p:nvPr/>
        </p:nvSpPr>
        <p:spPr>
          <a:xfrm>
            <a:off x="5851216" y="479979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Scores</a:t>
            </a:r>
            <a:endParaRPr lang="en-GB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FDF705-6A31-4C04-8A5A-953032952BBF}"/>
              </a:ext>
            </a:extLst>
          </p:cNvPr>
          <p:cNvSpPr txBox="1"/>
          <p:nvPr/>
        </p:nvSpPr>
        <p:spPr>
          <a:xfrm>
            <a:off x="7728633" y="4799794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130-170</a:t>
            </a:r>
            <a:endParaRPr lang="en-GB" sz="2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6FA0E7C-715B-47F7-8575-85EA740CEB69}"/>
              </a:ext>
            </a:extLst>
          </p:cNvPr>
          <p:cNvSpPr txBox="1"/>
          <p:nvPr/>
        </p:nvSpPr>
        <p:spPr>
          <a:xfrm>
            <a:off x="5851216" y="5398196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Average of Chinese candidates</a:t>
            </a:r>
            <a:endParaRPr lang="en-GB" sz="28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8F8C0C-58D1-4BAB-ADBC-4354E3A9A4FB}"/>
              </a:ext>
            </a:extLst>
          </p:cNvPr>
          <p:cNvSpPr/>
          <p:nvPr/>
        </p:nvSpPr>
        <p:spPr>
          <a:xfrm>
            <a:off x="7087670" y="5998910"/>
            <a:ext cx="4325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</a:rPr>
              <a:t>164 (Over 90% correct rate)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127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061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Ratios and Proportions</a:t>
            </a:r>
            <a:r>
              <a:rPr lang="zh-CN" altLang="en-US" sz="3600" dirty="0"/>
              <a:t>（</a:t>
            </a:r>
            <a:r>
              <a:rPr lang="en-US" altLang="zh-CN" sz="3600" dirty="0"/>
              <a:t> </a:t>
            </a:r>
            <a:r>
              <a:rPr lang="zh-CN" altLang="en-US" sz="3600" dirty="0"/>
              <a:t>比例和比率）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3A86BF-547F-4FBF-B924-398910FE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5" y="1158762"/>
            <a:ext cx="7757366" cy="3855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C15632-384A-42AD-8804-4AE83476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434" y="2690363"/>
            <a:ext cx="7540626" cy="26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061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Ratios and Proportions</a:t>
            </a:r>
            <a:r>
              <a:rPr lang="zh-CN" altLang="en-US" sz="3600" dirty="0"/>
              <a:t>（</a:t>
            </a:r>
            <a:r>
              <a:rPr lang="en-US" altLang="zh-CN" sz="3600" dirty="0"/>
              <a:t> </a:t>
            </a:r>
            <a:r>
              <a:rPr lang="zh-CN" altLang="en-US" sz="3600" dirty="0"/>
              <a:t>比例和比率）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63E365-1A55-40EE-BFAF-08694D4A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0" y="1130537"/>
            <a:ext cx="7598242" cy="24718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F1E7CD-589E-48D0-9B76-AB5023BAA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531" y="984598"/>
            <a:ext cx="6490834" cy="58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3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700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Rules of Exponents</a:t>
            </a:r>
            <a:r>
              <a:rPr lang="zh-CN" altLang="en-US" sz="3600" dirty="0"/>
              <a:t>（指数运算）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6C503B5-098E-41F0-9928-F3F784EB9BF9}"/>
                  </a:ext>
                </a:extLst>
              </p:cNvPr>
              <p:cNvSpPr txBox="1"/>
              <p:nvPr/>
            </p:nvSpPr>
            <p:spPr>
              <a:xfrm>
                <a:off x="1733910" y="1541254"/>
                <a:ext cx="26404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GB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GB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3200" dirty="0"/>
                  <a:t>=</a:t>
                </a:r>
                <a:r>
                  <a:rPr lang="en-GB" altLang="zh-CN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6C503B5-098E-41F0-9928-F3F784EB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10" y="1541254"/>
                <a:ext cx="2640466" cy="492443"/>
              </a:xfrm>
              <a:prstGeom prst="rect">
                <a:avLst/>
              </a:prstGeom>
              <a:blipFill>
                <a:blip r:embed="rId3"/>
                <a:stretch>
                  <a:fillRect t="-25926" b="-481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1E5F28-D42A-470A-92B9-5C5A7882C51F}"/>
                  </a:ext>
                </a:extLst>
              </p:cNvPr>
              <p:cNvSpPr txBox="1"/>
              <p:nvPr/>
            </p:nvSpPr>
            <p:spPr>
              <a:xfrm>
                <a:off x="1731472" y="2316691"/>
                <a:ext cx="2147383" cy="948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1E5F28-D42A-470A-92B9-5C5A7882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472" y="2316691"/>
                <a:ext cx="2147383" cy="948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75BCAC-4A99-4185-9BD5-7AC9B264E9D2}"/>
                  </a:ext>
                </a:extLst>
              </p:cNvPr>
              <p:cNvSpPr txBox="1"/>
              <p:nvPr/>
            </p:nvSpPr>
            <p:spPr>
              <a:xfrm>
                <a:off x="1733910" y="3547766"/>
                <a:ext cx="245631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75BCAC-4A99-4185-9BD5-7AC9B264E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10" y="3547766"/>
                <a:ext cx="24563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FF37BB-469F-42D3-B168-3B1E7826217C}"/>
                  </a:ext>
                </a:extLst>
              </p:cNvPr>
              <p:cNvSpPr txBox="1"/>
              <p:nvPr/>
            </p:nvSpPr>
            <p:spPr>
              <a:xfrm>
                <a:off x="1731472" y="4445481"/>
                <a:ext cx="286508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GB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GB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GB" sz="3200" dirty="0"/>
                  <a:t>=</a:t>
                </a:r>
                <a:r>
                  <a:rPr lang="en-GB" altLang="zh-CN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FF37BB-469F-42D3-B168-3B1E7826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472" y="4445481"/>
                <a:ext cx="2865080" cy="492443"/>
              </a:xfrm>
              <a:prstGeom prst="rect">
                <a:avLst/>
              </a:prstGeom>
              <a:blipFill>
                <a:blip r:embed="rId6"/>
                <a:stretch>
                  <a:fillRect t="-24691" b="-49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6680173-4961-431F-A42B-B2CC5B02B033}"/>
                  </a:ext>
                </a:extLst>
              </p:cNvPr>
              <p:cNvSpPr txBox="1"/>
              <p:nvPr/>
            </p:nvSpPr>
            <p:spPr>
              <a:xfrm>
                <a:off x="1729034" y="5220918"/>
                <a:ext cx="2070118" cy="948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6680173-4961-431F-A42B-B2CC5B02B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034" y="5220918"/>
                <a:ext cx="2070118" cy="9480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812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700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Rules of Exponents</a:t>
            </a:r>
            <a:r>
              <a:rPr lang="zh-CN" altLang="en-US" sz="3600" dirty="0"/>
              <a:t>（指数运算）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FC0FA9-A225-440E-A0CE-ECB825AE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52" y="1156715"/>
            <a:ext cx="10405072" cy="12786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ED2CD5-6E10-4DA5-B7AE-D3524079D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95" y="4316671"/>
            <a:ext cx="10156927" cy="254132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5523B4E-613A-41E3-8A9B-422761B9F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46" y="2777785"/>
            <a:ext cx="9747624" cy="14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700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Rules of Exponents</a:t>
            </a:r>
            <a:r>
              <a:rPr lang="zh-CN" altLang="en-US" sz="3600" dirty="0"/>
              <a:t>（指数运算）</a:t>
            </a:r>
            <a:endParaRPr lang="en-US" altLang="zh-CN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6CA8B-4E62-4295-A363-3774BFBE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53" y="4000747"/>
            <a:ext cx="6950075" cy="285725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2E63AEA-B4F7-4820-A069-6B8B6B586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53" y="2691682"/>
            <a:ext cx="10369176" cy="13090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62EE74-AE6C-4C1E-B079-2383457A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94" y="1049805"/>
            <a:ext cx="10440894" cy="15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1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700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Rules of Exponents</a:t>
            </a:r>
            <a:r>
              <a:rPr lang="zh-CN" altLang="en-US" sz="3600" dirty="0"/>
              <a:t>（指数运算）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0DA8F2-97A7-428D-8B07-E53FB7A9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015"/>
            <a:ext cx="12192000" cy="17441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5D1CB3-0BC2-4143-B55E-A5EB2F5CF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2285"/>
            <a:ext cx="12192000" cy="931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259EF2-F79A-4E2D-9C1D-647DC127D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04059"/>
            <a:ext cx="12192000" cy="19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Solving Equations</a:t>
            </a:r>
            <a:r>
              <a:rPr lang="zh-CN" altLang="en-US" sz="3600" dirty="0"/>
              <a:t>（解方程）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EB760D-E060-4BD0-BCE1-7E77EA4D3072}"/>
                  </a:ext>
                </a:extLst>
              </p:cNvPr>
              <p:cNvSpPr txBox="1"/>
              <p:nvPr/>
            </p:nvSpPr>
            <p:spPr>
              <a:xfrm>
                <a:off x="1364971" y="1276462"/>
                <a:ext cx="6350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For general equation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800" dirty="0"/>
                  <a:t>,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EB760D-E060-4BD0-BCE1-7E77EA4D3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971" y="1276462"/>
                <a:ext cx="6350585" cy="523220"/>
              </a:xfrm>
              <a:prstGeom prst="rect">
                <a:avLst/>
              </a:prstGeom>
              <a:blipFill>
                <a:blip r:embed="rId2"/>
                <a:stretch>
                  <a:fillRect l="-2015" t="-11628" r="-864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05D5CE-83C5-45CB-8525-7E098149E77A}"/>
                  </a:ext>
                </a:extLst>
              </p:cNvPr>
              <p:cNvSpPr txBox="1"/>
              <p:nvPr/>
            </p:nvSpPr>
            <p:spPr>
              <a:xfrm>
                <a:off x="2710892" y="2889905"/>
                <a:ext cx="5322932" cy="802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The solutions are: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05D5CE-83C5-45CB-8525-7E098149E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892" y="2889905"/>
                <a:ext cx="5322932" cy="802143"/>
              </a:xfrm>
              <a:prstGeom prst="rect">
                <a:avLst/>
              </a:prstGeom>
              <a:blipFill>
                <a:blip r:embed="rId3"/>
                <a:stretch>
                  <a:fillRect l="-2405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82AAE52-BB92-446C-977A-9643C4B652B0}"/>
                  </a:ext>
                </a:extLst>
              </p:cNvPr>
              <p:cNvSpPr/>
              <p:nvPr/>
            </p:nvSpPr>
            <p:spPr>
              <a:xfrm>
                <a:off x="2180217" y="2058935"/>
                <a:ext cx="52321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GB" altLang="zh-CN" sz="2800" dirty="0">
                    <a:solidFill>
                      <a:prstClr val="black"/>
                    </a:solidFill>
                  </a:rPr>
                  <a:t>if discriminant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 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altLang="zh-CN" sz="28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82AAE52-BB92-446C-977A-9643C4B65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217" y="2058935"/>
                <a:ext cx="5232138" cy="523220"/>
              </a:xfrm>
              <a:prstGeom prst="rect">
                <a:avLst/>
              </a:prstGeom>
              <a:blipFill>
                <a:blip r:embed="rId4"/>
                <a:stretch>
                  <a:fillRect l="-2448" t="-12791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D104BB0-0DBE-4A75-85EA-638BD53E89AF}"/>
                  </a:ext>
                </a:extLst>
              </p:cNvPr>
              <p:cNvSpPr/>
              <p:nvPr/>
            </p:nvSpPr>
            <p:spPr>
              <a:xfrm>
                <a:off x="1771900" y="4275846"/>
                <a:ext cx="9566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GB" altLang="zh-CN" sz="2800" dirty="0">
                    <a:solidFill>
                      <a:prstClr val="black"/>
                    </a:solidFill>
                  </a:rPr>
                  <a:t>If the equation can be written as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altLang="zh-CN" sz="28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D104BB0-0DBE-4A75-85EA-638BD53E8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900" y="4275846"/>
                <a:ext cx="9566721" cy="523220"/>
              </a:xfrm>
              <a:prstGeom prst="rect">
                <a:avLst/>
              </a:prstGeom>
              <a:blipFill>
                <a:blip r:embed="rId5"/>
                <a:stretch>
                  <a:fillRect l="-1338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4751476-8EAF-4D1E-8AE9-CDF6BA4F3178}"/>
                  </a:ext>
                </a:extLst>
              </p:cNvPr>
              <p:cNvSpPr txBox="1"/>
              <p:nvPr/>
            </p:nvSpPr>
            <p:spPr>
              <a:xfrm>
                <a:off x="2329742" y="5213007"/>
                <a:ext cx="6803657" cy="737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The solutions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800" b="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4751476-8EAF-4D1E-8AE9-CDF6BA4F3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42" y="5213007"/>
                <a:ext cx="6803657" cy="737061"/>
              </a:xfrm>
              <a:prstGeom prst="rect">
                <a:avLst/>
              </a:prstGeom>
              <a:blipFill>
                <a:blip r:embed="rId6"/>
                <a:stretch>
                  <a:fillRect l="-1792" t="-826" b="-8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62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Solving Equations</a:t>
            </a:r>
            <a:r>
              <a:rPr lang="zh-CN" altLang="en-US" sz="3600" dirty="0"/>
              <a:t>（解方程）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D4470D-0C9C-4239-8767-D6FA9FAB8BEF}"/>
                  </a:ext>
                </a:extLst>
              </p:cNvPr>
              <p:cNvSpPr txBox="1"/>
              <p:nvPr/>
            </p:nvSpPr>
            <p:spPr>
              <a:xfrm>
                <a:off x="1364971" y="1276462"/>
                <a:ext cx="8051307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For general system of equations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GB" sz="2800" dirty="0"/>
                  <a:t>,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D4470D-0C9C-4239-8767-D6FA9FAB8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971" y="1276462"/>
                <a:ext cx="8051307" cy="1053494"/>
              </a:xfrm>
              <a:prstGeom prst="rect">
                <a:avLst/>
              </a:prstGeom>
              <a:blipFill>
                <a:blip r:embed="rId2"/>
                <a:stretch>
                  <a:fillRect l="-1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A0E9689-F847-4FD3-9110-7D23F50A9B54}"/>
              </a:ext>
            </a:extLst>
          </p:cNvPr>
          <p:cNvSpPr txBox="1"/>
          <p:nvPr/>
        </p:nvSpPr>
        <p:spPr>
          <a:xfrm>
            <a:off x="2043783" y="2672540"/>
            <a:ext cx="63482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The solutions can be obtained by either: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Substituting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Adding or subtracting </a:t>
            </a:r>
            <a:endParaRPr lang="en-US" altLang="zh-CN" sz="2800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974630-19DB-4636-87F5-4E80B4ECF7EB}"/>
              </a:ext>
            </a:extLst>
          </p:cNvPr>
          <p:cNvSpPr txBox="1"/>
          <p:nvPr/>
        </p:nvSpPr>
        <p:spPr>
          <a:xfrm>
            <a:off x="916597" y="4400119"/>
            <a:ext cx="9780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Note</a:t>
            </a:r>
            <a:r>
              <a:rPr lang="en-US" altLang="zh-CN" sz="2800" dirty="0"/>
              <a:t>: the two equations in system </a:t>
            </a:r>
            <a:r>
              <a:rPr lang="en-US" altLang="zh-CN" sz="2800" dirty="0">
                <a:solidFill>
                  <a:srgbClr val="FF0000"/>
                </a:solidFill>
              </a:rPr>
              <a:t>must</a:t>
            </a:r>
            <a:r>
              <a:rPr lang="en-US" altLang="zh-CN" sz="2800" dirty="0"/>
              <a:t> be different equations.</a:t>
            </a:r>
            <a:endParaRPr lang="en-US" altLang="zh-CN" sz="2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AEEECE8-3D05-435F-8E23-A4385AD4C73A}"/>
                  </a:ext>
                </a:extLst>
              </p:cNvPr>
              <p:cNvSpPr/>
              <p:nvPr/>
            </p:nvSpPr>
            <p:spPr>
              <a:xfrm>
                <a:off x="3544185" y="5133640"/>
                <a:ext cx="2673552" cy="11908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=6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AEEECE8-3D05-435F-8E23-A4385AD4C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85" y="5133640"/>
                <a:ext cx="2673552" cy="1190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Solving Equations</a:t>
            </a:r>
            <a:r>
              <a:rPr lang="zh-CN" altLang="en-US" sz="3600" dirty="0"/>
              <a:t>（解方程）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33658B-3A66-4289-A3EA-3AEE6FFF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219"/>
            <a:ext cx="12192000" cy="16732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E7A2DB-7CA3-409C-A6B1-25C5D8180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59794"/>
            <a:ext cx="12153900" cy="1762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2ECD84-2FA6-4093-97FB-F5FC6B64B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1919"/>
            <a:ext cx="12192000" cy="149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Solving Equations</a:t>
            </a:r>
            <a:r>
              <a:rPr lang="zh-CN" altLang="en-US" sz="3600" dirty="0"/>
              <a:t>（解方程）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4A7FC8-E311-4379-B176-8E2064EF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67" y="1057401"/>
            <a:ext cx="8489950" cy="18597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D36E30-8111-4EA0-A15E-487B469FF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4804"/>
            <a:ext cx="12192000" cy="11023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2EFD46-C9E7-4BEE-8D09-E13C66298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51708"/>
            <a:ext cx="12192000" cy="13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2DA125-66FD-4D70-9E36-039CADEB8FA8}"/>
              </a:ext>
            </a:extLst>
          </p:cNvPr>
          <p:cNvSpPr txBox="1"/>
          <p:nvPr/>
        </p:nvSpPr>
        <p:spPr>
          <a:xfrm>
            <a:off x="368060" y="287547"/>
            <a:ext cx="500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Question types</a:t>
            </a:r>
            <a:r>
              <a:rPr lang="zh-CN" altLang="en-US" sz="3600" dirty="0"/>
              <a:t>（题型）</a:t>
            </a:r>
            <a:endParaRPr lang="en-US" altLang="zh-CN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2CDEA8-2B26-466F-8CDD-C301584BF8B0}"/>
              </a:ext>
            </a:extLst>
          </p:cNvPr>
          <p:cNvSpPr/>
          <p:nvPr/>
        </p:nvSpPr>
        <p:spPr>
          <a:xfrm>
            <a:off x="1650521" y="2048941"/>
            <a:ext cx="88909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Quantitative Comparison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Multiple-choice questions—Select </a:t>
            </a:r>
            <a:r>
              <a:rPr lang="en-US" sz="3200" dirty="0">
                <a:solidFill>
                  <a:srgbClr val="FF0000"/>
                </a:solidFill>
              </a:rPr>
              <a:t>One</a:t>
            </a:r>
            <a:r>
              <a:rPr lang="en-US" sz="3200" dirty="0"/>
              <a:t> Answer Choice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Multiple-choice questions—Select </a:t>
            </a:r>
            <a:r>
              <a:rPr lang="en-US" sz="3200" dirty="0">
                <a:solidFill>
                  <a:srgbClr val="FF0000"/>
                </a:solidFill>
              </a:rPr>
              <a:t>One or More</a:t>
            </a:r>
            <a:r>
              <a:rPr lang="en-US" sz="3200" dirty="0"/>
              <a:t> Answer Choices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Numeric Entry questions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5477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Solving Equations</a:t>
            </a:r>
            <a:r>
              <a:rPr lang="zh-CN" altLang="en-US" sz="3600" dirty="0"/>
              <a:t>（解方程）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A8B179-3458-49E6-92C7-075B58FD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07" y="1111162"/>
            <a:ext cx="7127782" cy="21965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F1CB27-69C5-420B-BD1B-34CB04ABF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9002"/>
            <a:ext cx="121729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9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72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Inequalities</a:t>
            </a:r>
            <a:r>
              <a:rPr lang="zh-CN" altLang="en-US" sz="3600" dirty="0"/>
              <a:t>（不等式）</a:t>
            </a:r>
            <a:endParaRPr lang="en-US" altLang="zh-CN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F9D7D1-67B0-4CEE-9695-9F6D4BB7E476}"/>
              </a:ext>
            </a:extLst>
          </p:cNvPr>
          <p:cNvSpPr txBox="1"/>
          <p:nvPr/>
        </p:nvSpPr>
        <p:spPr>
          <a:xfrm>
            <a:off x="1013706" y="2024980"/>
            <a:ext cx="7505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Follow the same rule as solving linear equations except:</a:t>
            </a:r>
            <a:endParaRPr lang="en-GB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0D8D3D-122B-4291-95CD-5FCF7A76D383}"/>
              </a:ext>
            </a:extLst>
          </p:cNvPr>
          <p:cNvSpPr txBox="1"/>
          <p:nvPr/>
        </p:nvSpPr>
        <p:spPr>
          <a:xfrm>
            <a:off x="1325080" y="2678142"/>
            <a:ext cx="939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Change direction</a:t>
            </a:r>
            <a:r>
              <a:rPr lang="en-US" altLang="zh-CN" sz="2400" dirty="0"/>
              <a:t> if multiplying </a:t>
            </a:r>
            <a:r>
              <a:rPr lang="en-US" altLang="zh-CN" sz="2400" dirty="0">
                <a:solidFill>
                  <a:srgbClr val="FF0000"/>
                </a:solidFill>
              </a:rPr>
              <a:t>negative</a:t>
            </a:r>
            <a:r>
              <a:rPr lang="en-US" altLang="zh-CN" sz="2400" dirty="0"/>
              <a:t> number or taking </a:t>
            </a:r>
            <a:r>
              <a:rPr lang="en-US" altLang="zh-CN" sz="2400" dirty="0">
                <a:solidFill>
                  <a:srgbClr val="FF0000"/>
                </a:solidFill>
              </a:rPr>
              <a:t>reciprocal</a:t>
            </a:r>
            <a:r>
              <a:rPr lang="en-US" altLang="zh-CN" sz="2400" dirty="0"/>
              <a:t>.  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2C363D-0AA2-4D52-8406-050C9E00F14C}"/>
                  </a:ext>
                </a:extLst>
              </p:cNvPr>
              <p:cNvSpPr txBox="1"/>
              <p:nvPr/>
            </p:nvSpPr>
            <p:spPr>
              <a:xfrm>
                <a:off x="2058837" y="4422333"/>
                <a:ext cx="12391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&gt;3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2C363D-0AA2-4D52-8406-050C9E00F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37" y="4422333"/>
                <a:ext cx="1239122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1C7CB2-F0E3-4D44-8396-1E484E1143EE}"/>
                  </a:ext>
                </a:extLst>
              </p:cNvPr>
              <p:cNvSpPr txBox="1"/>
              <p:nvPr/>
            </p:nvSpPr>
            <p:spPr>
              <a:xfrm>
                <a:off x="4651478" y="3660174"/>
                <a:ext cx="1928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−7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1C7CB2-F0E3-4D44-8396-1E484E114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78" y="3660174"/>
                <a:ext cx="192841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0D00FA6-970A-4F99-9596-8BD3787E3459}"/>
                  </a:ext>
                </a:extLst>
              </p:cNvPr>
              <p:cNvSpPr txBox="1"/>
              <p:nvPr/>
            </p:nvSpPr>
            <p:spPr>
              <a:xfrm>
                <a:off x="4970967" y="5253186"/>
                <a:ext cx="1239122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0D00FA6-970A-4F99-9596-8BD3787E3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67" y="5253186"/>
                <a:ext cx="1239122" cy="1040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DA2E45-5499-4674-A10B-D6EECC74F66A}"/>
                  </a:ext>
                </a:extLst>
              </p:cNvPr>
              <p:cNvSpPr txBox="1"/>
              <p:nvPr/>
            </p:nvSpPr>
            <p:spPr>
              <a:xfrm>
                <a:off x="7883096" y="4331756"/>
                <a:ext cx="2082301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DA2E45-5499-4674-A10B-D6EECC74F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096" y="4331756"/>
                <a:ext cx="2082301" cy="1040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F0B56519-7300-4546-ACC9-294F7264AB2A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97959" y="3937173"/>
            <a:ext cx="1353519" cy="7621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559C94EA-2DAA-43CA-9E49-3E6800D1C391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297959" y="4699332"/>
            <a:ext cx="1673008" cy="10742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2BFF410-DAF4-4CB1-AD11-C91CE986554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579891" y="3937173"/>
            <a:ext cx="1303205" cy="9149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656CD929-DDDD-4833-AD62-409B4F8909F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210089" y="4852123"/>
            <a:ext cx="1673007" cy="921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37D263D-F2D3-4966-BE56-82ABB9B5408E}"/>
              </a:ext>
            </a:extLst>
          </p:cNvPr>
          <p:cNvSpPr txBox="1"/>
          <p:nvPr/>
        </p:nvSpPr>
        <p:spPr>
          <a:xfrm>
            <a:off x="605389" y="1269579"/>
            <a:ext cx="477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Linear inequalities</a:t>
            </a:r>
            <a:r>
              <a:rPr lang="zh-CN" altLang="en-US" sz="2400" dirty="0"/>
              <a:t>（线性不等式）</a:t>
            </a:r>
            <a:r>
              <a:rPr lang="en-US" altLang="zh-CN" sz="2400" dirty="0"/>
              <a:t>: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1109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72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Inequalities</a:t>
            </a:r>
            <a:r>
              <a:rPr lang="zh-CN" altLang="en-US" sz="3600" dirty="0"/>
              <a:t>（不等式）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9B8976-175F-41D0-804F-9A5923ABBFDB}"/>
              </a:ext>
            </a:extLst>
          </p:cNvPr>
          <p:cNvSpPr txBox="1"/>
          <p:nvPr/>
        </p:nvSpPr>
        <p:spPr>
          <a:xfrm>
            <a:off x="1104181" y="1339970"/>
            <a:ext cx="364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Graphs of some functions: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1871648-1453-452C-B983-6D0532087028}"/>
                  </a:ext>
                </a:extLst>
              </p:cNvPr>
              <p:cNvSpPr txBox="1"/>
              <p:nvPr/>
            </p:nvSpPr>
            <p:spPr>
              <a:xfrm>
                <a:off x="7655860" y="2233345"/>
                <a:ext cx="5428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1871648-1453-452C-B983-6D0532087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860" y="2233345"/>
                <a:ext cx="54284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CE3C172-1A57-4CDD-8DCD-371653FA13DF}"/>
                  </a:ext>
                </a:extLst>
              </p:cNvPr>
              <p:cNvSpPr txBox="1"/>
              <p:nvPr/>
            </p:nvSpPr>
            <p:spPr>
              <a:xfrm>
                <a:off x="8988618" y="2233344"/>
                <a:ext cx="5428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CE3C172-1A57-4CDD-8DCD-371653FA1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618" y="2233344"/>
                <a:ext cx="54284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55DA9E-1947-496E-ADEE-54ECD9388471}"/>
                  </a:ext>
                </a:extLst>
              </p:cNvPr>
              <p:cNvSpPr txBox="1"/>
              <p:nvPr/>
            </p:nvSpPr>
            <p:spPr>
              <a:xfrm>
                <a:off x="10334426" y="2227837"/>
                <a:ext cx="5428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55DA9E-1947-496E-ADEE-54ECD9388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426" y="2227837"/>
                <a:ext cx="54284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EFE8DB8-F015-4E0E-84DE-55D55DBAFFD0}"/>
                  </a:ext>
                </a:extLst>
              </p:cNvPr>
              <p:cNvSpPr/>
              <p:nvPr/>
            </p:nvSpPr>
            <p:spPr>
              <a:xfrm>
                <a:off x="6338619" y="2187180"/>
                <a:ext cx="5273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EFE8DB8-F015-4E0E-84DE-55D55DBAF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619" y="2187180"/>
                <a:ext cx="52732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54ADC8F-736A-45C0-A1DA-33F8D080F8D5}"/>
                  </a:ext>
                </a:extLst>
              </p:cNvPr>
              <p:cNvSpPr/>
              <p:nvPr/>
            </p:nvSpPr>
            <p:spPr>
              <a:xfrm>
                <a:off x="4833367" y="2207727"/>
                <a:ext cx="796821" cy="590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54ADC8F-736A-45C0-A1DA-33F8D080F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367" y="2207727"/>
                <a:ext cx="796821" cy="5903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7EA7BF-2E90-4D09-9946-79C0243A019C}"/>
                  </a:ext>
                </a:extLst>
              </p:cNvPr>
              <p:cNvSpPr/>
              <p:nvPr/>
            </p:nvSpPr>
            <p:spPr>
              <a:xfrm>
                <a:off x="3283808" y="2187180"/>
                <a:ext cx="841128" cy="590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altLang="zh-CN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altLang="zh-CN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7EA7BF-2E90-4D09-9946-79C0243A0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808" y="2187180"/>
                <a:ext cx="841128" cy="5903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B89CA89E-DF92-4A2E-967E-CB037AE8DB78}"/>
              </a:ext>
            </a:extLst>
          </p:cNvPr>
          <p:cNvSpPr txBox="1"/>
          <p:nvPr/>
        </p:nvSpPr>
        <p:spPr>
          <a:xfrm>
            <a:off x="1104181" y="3098725"/>
            <a:ext cx="353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Comparing the functions: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162811D-AD63-42B1-BDA4-5DB3AA5925AE}"/>
                  </a:ext>
                </a:extLst>
              </p:cNvPr>
              <p:cNvSpPr/>
              <p:nvPr/>
            </p:nvSpPr>
            <p:spPr>
              <a:xfrm>
                <a:off x="2284944" y="3881581"/>
                <a:ext cx="14194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&lt;−1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162811D-AD63-42B1-BDA4-5DB3AA592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944" y="3881581"/>
                <a:ext cx="14194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606B6FE-CB92-4968-82B9-6F94D65E3712}"/>
                  </a:ext>
                </a:extLst>
              </p:cNvPr>
              <p:cNvSpPr/>
              <p:nvPr/>
            </p:nvSpPr>
            <p:spPr>
              <a:xfrm>
                <a:off x="3956983" y="3870211"/>
                <a:ext cx="2067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altLang="zh-CN" sz="28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endParaRPr lang="en-GB" sz="2800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606B6FE-CB92-4968-82B9-6F94D65E3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83" y="3870211"/>
                <a:ext cx="206781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CFB90C9-CD5F-468C-B470-074EB535ADA5}"/>
                  </a:ext>
                </a:extLst>
              </p:cNvPr>
              <p:cNvSpPr/>
              <p:nvPr/>
            </p:nvSpPr>
            <p:spPr>
              <a:xfrm>
                <a:off x="6277404" y="3870211"/>
                <a:ext cx="18193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CFB90C9-CD5F-468C-B470-074EB535A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04" y="3870211"/>
                <a:ext cx="181934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9946FDA-F42B-46E7-A8E7-EE4CAF2E0D1E}"/>
                  </a:ext>
                </a:extLst>
              </p:cNvPr>
              <p:cNvSpPr/>
              <p:nvPr/>
            </p:nvSpPr>
            <p:spPr>
              <a:xfrm>
                <a:off x="8349359" y="3870211"/>
                <a:ext cx="11517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9946FDA-F42B-46E7-A8E7-EE4CAF2E0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359" y="3870211"/>
                <a:ext cx="115172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A25974D1-CC50-4B82-ABC7-9F6305603D13}"/>
              </a:ext>
            </a:extLst>
          </p:cNvPr>
          <p:cNvSpPr txBox="1"/>
          <p:nvPr/>
        </p:nvSpPr>
        <p:spPr>
          <a:xfrm>
            <a:off x="1104181" y="4737968"/>
            <a:ext cx="3863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Absolute values</a:t>
            </a:r>
            <a:r>
              <a:rPr lang="zh-CN" altLang="en-US" sz="2400" dirty="0"/>
              <a:t>（绝对值）</a:t>
            </a:r>
            <a:r>
              <a:rPr lang="en-US" altLang="zh-CN" sz="2400" dirty="0"/>
              <a:t>: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3923FCC-4465-459C-9802-469B0DC53376}"/>
                  </a:ext>
                </a:extLst>
              </p:cNvPr>
              <p:cNvSpPr/>
              <p:nvPr/>
            </p:nvSpPr>
            <p:spPr>
              <a:xfrm>
                <a:off x="3329461" y="5305884"/>
                <a:ext cx="4419480" cy="11908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3923FCC-4465-459C-9802-469B0DC53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461" y="5305884"/>
                <a:ext cx="4419480" cy="11908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10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72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Inequalities</a:t>
            </a:r>
            <a:r>
              <a:rPr lang="zh-CN" altLang="en-US" sz="3600" dirty="0"/>
              <a:t>（不等式）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99C0D2-E32B-41C5-8E0A-985BE45A5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70" y="1123226"/>
            <a:ext cx="9102165" cy="33623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8F926F-6C65-4986-AE7D-EDDEC3E0A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17" y="4912237"/>
            <a:ext cx="10930965" cy="18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72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Inequalities</a:t>
            </a:r>
            <a:r>
              <a:rPr lang="zh-CN" altLang="en-US" sz="3600" dirty="0"/>
              <a:t>（不等式）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510226-575C-4883-A177-06221CEBC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850"/>
            <a:ext cx="12192000" cy="11121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192A9A-9F34-4FFA-9EC5-BEF65D1CC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9958"/>
            <a:ext cx="12192000" cy="13926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F054D7-8E47-4A85-BA43-C29300232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" y="4638021"/>
            <a:ext cx="12049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9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72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Inequalities</a:t>
            </a:r>
            <a:r>
              <a:rPr lang="zh-CN" altLang="en-US" sz="3600" dirty="0"/>
              <a:t>（不等式）</a:t>
            </a:r>
            <a:endParaRPr lang="en-US" altLang="zh-CN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4D786B-4203-4F07-8BCF-05B9EC99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50" y="3165575"/>
            <a:ext cx="8115020" cy="262478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578D4F9-3B90-4560-AE12-69B0902F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0158"/>
            <a:ext cx="12192000" cy="14838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F4BC14-36C2-470D-8B65-5E1D6FB0D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50" y="4906682"/>
            <a:ext cx="11741828" cy="13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3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72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Inequalities</a:t>
            </a:r>
            <a:r>
              <a:rPr lang="zh-CN" altLang="en-US" sz="3600" dirty="0"/>
              <a:t>（不等式）</a:t>
            </a:r>
            <a:endParaRPr lang="en-US" altLang="zh-CN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FBF323-2B3E-489B-8C8D-EEADD42A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84" y="1630811"/>
            <a:ext cx="9059441" cy="38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88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148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Sequences</a:t>
            </a:r>
            <a:r>
              <a:rPr lang="zh-CN" altLang="en-US" sz="3600" dirty="0"/>
              <a:t>（数列）</a:t>
            </a:r>
            <a:endParaRPr lang="en-US" altLang="zh-CN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721594-1133-4A9F-BACE-51D9ACE591F8}"/>
              </a:ext>
            </a:extLst>
          </p:cNvPr>
          <p:cNvSpPr txBox="1"/>
          <p:nvPr/>
        </p:nvSpPr>
        <p:spPr>
          <a:xfrm>
            <a:off x="1138687" y="1523999"/>
            <a:ext cx="5628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Arithmetic sequences</a:t>
            </a:r>
            <a:r>
              <a:rPr lang="zh-CN" altLang="en-US" sz="2800" dirty="0"/>
              <a:t>（等差数列）</a:t>
            </a:r>
            <a:endParaRPr lang="en-GB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397D75-EB5E-4C51-B7BC-0D9A7712BBA9}"/>
              </a:ext>
            </a:extLst>
          </p:cNvPr>
          <p:cNvSpPr txBox="1"/>
          <p:nvPr/>
        </p:nvSpPr>
        <p:spPr>
          <a:xfrm>
            <a:off x="1138687" y="3979652"/>
            <a:ext cx="5641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Geometric sequences</a:t>
            </a:r>
            <a:r>
              <a:rPr lang="zh-CN" altLang="en-US" sz="2800" dirty="0"/>
              <a:t>（等比数列）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F4BB143-CA5B-4C4C-A7E6-B26C7602E5BC}"/>
                  </a:ext>
                </a:extLst>
              </p:cNvPr>
              <p:cNvSpPr txBox="1"/>
              <p:nvPr/>
            </p:nvSpPr>
            <p:spPr>
              <a:xfrm>
                <a:off x="3494233" y="2304582"/>
                <a:ext cx="30979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F4BB143-CA5B-4C4C-A7E6-B26C7602E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233" y="2304582"/>
                <a:ext cx="309796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634857E-231C-4DE7-A324-06A158E4D1C7}"/>
                  </a:ext>
                </a:extLst>
              </p:cNvPr>
              <p:cNvSpPr txBox="1"/>
              <p:nvPr/>
            </p:nvSpPr>
            <p:spPr>
              <a:xfrm>
                <a:off x="3028437" y="2992832"/>
                <a:ext cx="4812728" cy="639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GB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800" dirty="0"/>
                  <a:t>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634857E-231C-4DE7-A324-06A158E4D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37" y="2992832"/>
                <a:ext cx="4812728" cy="639599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EF01DD8-A7AB-43C1-9DBE-5853174E4256}"/>
                  </a:ext>
                </a:extLst>
              </p:cNvPr>
              <p:cNvSpPr txBox="1"/>
              <p:nvPr/>
            </p:nvSpPr>
            <p:spPr>
              <a:xfrm>
                <a:off x="3494233" y="4850093"/>
                <a:ext cx="20511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EF01DD8-A7AB-43C1-9DBE-5853174E4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233" y="4850093"/>
                <a:ext cx="205113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BA47C10-0877-4673-A339-28A42DFF12D6}"/>
                  </a:ext>
                </a:extLst>
              </p:cNvPr>
              <p:cNvSpPr txBox="1"/>
              <p:nvPr/>
            </p:nvSpPr>
            <p:spPr>
              <a:xfrm>
                <a:off x="2649485" y="5564864"/>
                <a:ext cx="2606867" cy="902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BA47C10-0877-4673-A339-28A42DFF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85" y="5564864"/>
                <a:ext cx="2606867" cy="902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09CF68A-7777-4AF6-9176-9D2A357DC35D}"/>
                  </a:ext>
                </a:extLst>
              </p:cNvPr>
              <p:cNvSpPr txBox="1"/>
              <p:nvPr/>
            </p:nvSpPr>
            <p:spPr>
              <a:xfrm>
                <a:off x="6111543" y="5703972"/>
                <a:ext cx="4113498" cy="623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altLang="zh-CN" sz="28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09CF68A-7777-4AF6-9176-9D2A357D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543" y="5703972"/>
                <a:ext cx="4113498" cy="623825"/>
              </a:xfrm>
              <a:prstGeom prst="rect">
                <a:avLst/>
              </a:prstGeom>
              <a:blipFill>
                <a:blip r:embed="rId6"/>
                <a:stretch>
                  <a:fillRect l="-5341" t="-8824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36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148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Sequences</a:t>
            </a:r>
            <a:r>
              <a:rPr lang="zh-CN" altLang="en-US" sz="3600" dirty="0"/>
              <a:t>（数列）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10C159-6EA1-459E-9513-11932BA5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" y="1342232"/>
            <a:ext cx="7323791" cy="23834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64930B-C3BD-4258-A4BA-722D7FBCE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940" y="2498110"/>
            <a:ext cx="7775437" cy="36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7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148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Sequences</a:t>
            </a:r>
            <a:r>
              <a:rPr lang="zh-CN" altLang="en-US" sz="3600" dirty="0"/>
              <a:t>（数列）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5F8765-D557-4D9F-BE4C-B846BDF8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94" y="1819001"/>
            <a:ext cx="10106212" cy="32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8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2DA125-66FD-4D70-9E36-039CADEB8FA8}"/>
              </a:ext>
            </a:extLst>
          </p:cNvPr>
          <p:cNvSpPr txBox="1"/>
          <p:nvPr/>
        </p:nvSpPr>
        <p:spPr>
          <a:xfrm>
            <a:off x="368060" y="287547"/>
            <a:ext cx="500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Question types</a:t>
            </a:r>
            <a:r>
              <a:rPr lang="zh-CN" altLang="en-US" sz="3600" dirty="0"/>
              <a:t>（题型）</a:t>
            </a:r>
            <a:endParaRPr lang="en-US" altLang="zh-CN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487E70-4508-49FF-A36C-301A0BD2D648}"/>
              </a:ext>
            </a:extLst>
          </p:cNvPr>
          <p:cNvSpPr/>
          <p:nvPr/>
        </p:nvSpPr>
        <p:spPr>
          <a:xfrm>
            <a:off x="1039905" y="1146960"/>
            <a:ext cx="7016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altLang="zh-CN" sz="3200" dirty="0">
                <a:solidFill>
                  <a:prstClr val="black"/>
                </a:solidFill>
              </a:rPr>
              <a:t>Quantitative Comparison questions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FF4A3E-B4FD-480D-A9B7-415898F4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446" y="1944817"/>
            <a:ext cx="7687235" cy="46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82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Triangles</a:t>
            </a:r>
            <a:r>
              <a:rPr lang="zh-CN" altLang="en-US" sz="3600" dirty="0"/>
              <a:t>（三角形）</a:t>
            </a:r>
            <a:endParaRPr lang="en-US" altLang="zh-CN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9CB1A6-AF79-4664-8B97-EAEB6FF390D5}"/>
              </a:ext>
            </a:extLst>
          </p:cNvPr>
          <p:cNvSpPr txBox="1"/>
          <p:nvPr/>
        </p:nvSpPr>
        <p:spPr>
          <a:xfrm>
            <a:off x="1391729" y="1420483"/>
            <a:ext cx="3642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Properties of triangles: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E16065C-AFB9-4783-B0BC-043041CFF531}"/>
                  </a:ext>
                </a:extLst>
              </p:cNvPr>
              <p:cNvSpPr txBox="1"/>
              <p:nvPr/>
            </p:nvSpPr>
            <p:spPr>
              <a:xfrm>
                <a:off x="2352136" y="2288875"/>
                <a:ext cx="41745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Sum of three angles: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180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E16065C-AFB9-4783-B0BC-043041CFF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136" y="2288875"/>
                <a:ext cx="4174541" cy="523220"/>
              </a:xfrm>
              <a:prstGeom prst="rect">
                <a:avLst/>
              </a:prstGeom>
              <a:blipFill>
                <a:blip r:embed="rId2"/>
                <a:stretch>
                  <a:fillRect l="-3066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7075E35-572E-4B7A-92A1-3295FEB6114F}"/>
                  </a:ext>
                </a:extLst>
              </p:cNvPr>
              <p:cNvSpPr txBox="1"/>
              <p:nvPr/>
            </p:nvSpPr>
            <p:spPr>
              <a:xfrm>
                <a:off x="1800044" y="3125400"/>
                <a:ext cx="53703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Sum of two sides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GB" sz="2800" dirty="0"/>
                  <a:t> the other side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7075E35-572E-4B7A-92A1-3295FEB6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44" y="3125400"/>
                <a:ext cx="5370381" cy="523220"/>
              </a:xfrm>
              <a:prstGeom prst="rect">
                <a:avLst/>
              </a:prstGeom>
              <a:blipFill>
                <a:blip r:embed="rId3"/>
                <a:stretch>
                  <a:fillRect l="-2270" t="-12791" r="-1930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等腰三角形 2">
            <a:extLst>
              <a:ext uri="{FF2B5EF4-FFF2-40B4-BE49-F238E27FC236}">
                <a16:creationId xmlns:a16="http://schemas.microsoft.com/office/drawing/2014/main" id="{F7774F19-19B4-4FA4-9EC4-975E96FB8BE3}"/>
              </a:ext>
            </a:extLst>
          </p:cNvPr>
          <p:cNvSpPr/>
          <p:nvPr/>
        </p:nvSpPr>
        <p:spPr>
          <a:xfrm>
            <a:off x="8505645" y="2162355"/>
            <a:ext cx="2432649" cy="1984075"/>
          </a:xfrm>
          <a:prstGeom prst="triangle">
            <a:avLst>
              <a:gd name="adj" fmla="val 30615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A79995-146A-42BA-8802-69C10B56B9D5}"/>
              </a:ext>
            </a:extLst>
          </p:cNvPr>
          <p:cNvSpPr txBox="1"/>
          <p:nvPr/>
        </p:nvSpPr>
        <p:spPr>
          <a:xfrm>
            <a:off x="2183161" y="4034576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Large side facing large angle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2A6A58-D1AB-450D-991D-FE55E768DEEE}"/>
                  </a:ext>
                </a:extLst>
              </p:cNvPr>
              <p:cNvSpPr txBox="1"/>
              <p:nvPr/>
            </p:nvSpPr>
            <p:spPr>
              <a:xfrm>
                <a:off x="1087298" y="5328127"/>
                <a:ext cx="8634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Sum of all angles in polygons with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800" dirty="0"/>
                  <a:t> sides: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−2)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180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2A6A58-D1AB-450D-991D-FE55E768D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98" y="5328127"/>
                <a:ext cx="8634671" cy="523220"/>
              </a:xfrm>
              <a:prstGeom prst="rect">
                <a:avLst/>
              </a:prstGeom>
              <a:blipFill>
                <a:blip r:embed="rId4"/>
                <a:stretch>
                  <a:fillRect l="-1411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75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26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Triangles</a:t>
            </a:r>
            <a:r>
              <a:rPr lang="zh-CN" altLang="en-US" sz="3600" dirty="0"/>
              <a:t>（三角形）</a:t>
            </a:r>
            <a:endParaRPr lang="en-US" altLang="zh-CN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78E01A-44CD-427A-ACEC-1BBB90A3BEB6}"/>
              </a:ext>
            </a:extLst>
          </p:cNvPr>
          <p:cNvSpPr txBox="1"/>
          <p:nvPr/>
        </p:nvSpPr>
        <p:spPr>
          <a:xfrm>
            <a:off x="1391729" y="1420483"/>
            <a:ext cx="3304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Pythagorean theory: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AB61AD2-B60A-4856-8181-7E521578919E}"/>
                  </a:ext>
                </a:extLst>
              </p:cNvPr>
              <p:cNvSpPr txBox="1"/>
              <p:nvPr/>
            </p:nvSpPr>
            <p:spPr>
              <a:xfrm>
                <a:off x="2237118" y="2214113"/>
                <a:ext cx="37302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In right triangle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n-GB" sz="2800" dirty="0"/>
                  <a:t>,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AB61AD2-B60A-4856-8181-7E5215789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18" y="2214113"/>
                <a:ext cx="3730252" cy="523220"/>
              </a:xfrm>
              <a:prstGeom prst="rect">
                <a:avLst/>
              </a:prstGeom>
              <a:blipFill>
                <a:blip r:embed="rId2"/>
                <a:stretch>
                  <a:fillRect l="-3431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0A8EA201-823E-46A9-BB08-F5ECDA54C455}"/>
              </a:ext>
            </a:extLst>
          </p:cNvPr>
          <p:cNvSpPr/>
          <p:nvPr/>
        </p:nvSpPr>
        <p:spPr>
          <a:xfrm>
            <a:off x="7982308" y="1613023"/>
            <a:ext cx="3022313" cy="1616015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3D49C4-52ED-410B-B987-FC821B55CB92}"/>
              </a:ext>
            </a:extLst>
          </p:cNvPr>
          <p:cNvSpPr txBox="1"/>
          <p:nvPr/>
        </p:nvSpPr>
        <p:spPr>
          <a:xfrm>
            <a:off x="7496163" y="1242204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A</a:t>
            </a:r>
            <a:endParaRPr lang="en-GB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EB225D-7E4C-49E2-955E-581D027C5E40}"/>
              </a:ext>
            </a:extLst>
          </p:cNvPr>
          <p:cNvSpPr txBox="1"/>
          <p:nvPr/>
        </p:nvSpPr>
        <p:spPr>
          <a:xfrm>
            <a:off x="7525017" y="3111378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3C78E2-85A9-4562-ADFC-13B6ED260CF0}"/>
              </a:ext>
            </a:extLst>
          </p:cNvPr>
          <p:cNvSpPr txBox="1"/>
          <p:nvPr/>
        </p:nvSpPr>
        <p:spPr>
          <a:xfrm>
            <a:off x="11004621" y="310574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2BBABB-7FE9-47D0-B714-81CE4627849B}"/>
                  </a:ext>
                </a:extLst>
              </p:cNvPr>
              <p:cNvSpPr txBox="1"/>
              <p:nvPr/>
            </p:nvSpPr>
            <p:spPr>
              <a:xfrm>
                <a:off x="2858670" y="3105743"/>
                <a:ext cx="28217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2BBABB-7FE9-47D0-B714-81CE46278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670" y="3105743"/>
                <a:ext cx="2821798" cy="430887"/>
              </a:xfrm>
              <a:prstGeom prst="rect">
                <a:avLst/>
              </a:prstGeom>
              <a:blipFill>
                <a:blip r:embed="rId3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E28EEED-FEDD-4924-97FA-A0325BEB83C6}"/>
              </a:ext>
            </a:extLst>
          </p:cNvPr>
          <p:cNvSpPr txBox="1"/>
          <p:nvPr/>
        </p:nvSpPr>
        <p:spPr>
          <a:xfrm>
            <a:off x="1282461" y="4120668"/>
            <a:ext cx="4499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Some special right triangles</a:t>
            </a: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BA408C9-5D62-4F69-A257-270264C31D58}"/>
              </a:ext>
            </a:extLst>
          </p:cNvPr>
          <p:cNvSpPr/>
          <p:nvPr/>
        </p:nvSpPr>
        <p:spPr>
          <a:xfrm>
            <a:off x="1725285" y="4992471"/>
            <a:ext cx="2150852" cy="1092796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D81CD95-1F83-4D2F-9BD2-D857B57C2430}"/>
                  </a:ext>
                </a:extLst>
              </p:cNvPr>
              <p:cNvSpPr txBox="1"/>
              <p:nvPr/>
            </p:nvSpPr>
            <p:spPr>
              <a:xfrm>
                <a:off x="1104268" y="5277259"/>
                <a:ext cx="413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D81CD95-1F83-4D2F-9BD2-D857B57C2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68" y="5277259"/>
                <a:ext cx="41389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CC0A583-8B55-45AA-8C77-3909E45F7F0C}"/>
                  </a:ext>
                </a:extLst>
              </p:cNvPr>
              <p:cNvSpPr txBox="1"/>
              <p:nvPr/>
            </p:nvSpPr>
            <p:spPr>
              <a:xfrm>
                <a:off x="2346542" y="6196758"/>
                <a:ext cx="770299" cy="573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8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CC0A583-8B55-45AA-8C77-3909E45F7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542" y="6196758"/>
                <a:ext cx="770299" cy="573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869BD16-9685-4EB0-B7E6-D04C576AE338}"/>
                  </a:ext>
                </a:extLst>
              </p:cNvPr>
              <p:cNvSpPr txBox="1"/>
              <p:nvPr/>
            </p:nvSpPr>
            <p:spPr>
              <a:xfrm>
                <a:off x="2909893" y="4966316"/>
                <a:ext cx="413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869BD16-9685-4EB0-B7E6-D04C576AE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893" y="4966316"/>
                <a:ext cx="41389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E7BF2665-C2DD-44EF-B1C6-92AB6E556849}"/>
              </a:ext>
            </a:extLst>
          </p:cNvPr>
          <p:cNvSpPr/>
          <p:nvPr/>
        </p:nvSpPr>
        <p:spPr>
          <a:xfrm>
            <a:off x="5013430" y="5046614"/>
            <a:ext cx="1132933" cy="1092796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528F7EF-E855-47BB-8CAC-581D9134C51B}"/>
                  </a:ext>
                </a:extLst>
              </p:cNvPr>
              <p:cNvSpPr txBox="1"/>
              <p:nvPr/>
            </p:nvSpPr>
            <p:spPr>
              <a:xfrm>
                <a:off x="4415416" y="5331402"/>
                <a:ext cx="413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528F7EF-E855-47BB-8CAC-581D9134C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16" y="5331402"/>
                <a:ext cx="4138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0EEC730-2CE5-489B-B86F-4D3611BE3040}"/>
                  </a:ext>
                </a:extLst>
              </p:cNvPr>
              <p:cNvSpPr txBox="1"/>
              <p:nvPr/>
            </p:nvSpPr>
            <p:spPr>
              <a:xfrm>
                <a:off x="5334016" y="6245732"/>
                <a:ext cx="413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0EEC730-2CE5-489B-B86F-4D3611BE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16" y="6245732"/>
                <a:ext cx="41389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53D0F1-38EA-4DDB-8577-C4CFE1A33296}"/>
                  </a:ext>
                </a:extLst>
              </p:cNvPr>
              <p:cNvSpPr txBox="1"/>
              <p:nvPr/>
            </p:nvSpPr>
            <p:spPr>
              <a:xfrm>
                <a:off x="5620918" y="5046614"/>
                <a:ext cx="770299" cy="573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8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53D0F1-38EA-4DDB-8577-C4CFE1A3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918" y="5046614"/>
                <a:ext cx="770299" cy="5739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7D8A198-7C6A-4DCB-979D-4C8DD2FDE40D}"/>
                  </a:ext>
                </a:extLst>
              </p:cNvPr>
              <p:cNvSpPr txBox="1"/>
              <p:nvPr/>
            </p:nvSpPr>
            <p:spPr>
              <a:xfrm>
                <a:off x="1759576" y="5277259"/>
                <a:ext cx="4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7D8A198-7C6A-4DCB-979D-4C8DD2FD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76" y="5277259"/>
                <a:ext cx="413896" cy="400110"/>
              </a:xfrm>
              <a:prstGeom prst="rect">
                <a:avLst/>
              </a:prstGeom>
              <a:blipFill>
                <a:blip r:embed="rId10"/>
                <a:stretch>
                  <a:fillRect r="-33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342910A-78E3-4CC0-AB8B-A7BBC8274581}"/>
                  </a:ext>
                </a:extLst>
              </p:cNvPr>
              <p:cNvSpPr txBox="1"/>
              <p:nvPr/>
            </p:nvSpPr>
            <p:spPr>
              <a:xfrm>
                <a:off x="2731691" y="5711312"/>
                <a:ext cx="4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342910A-78E3-4CC0-AB8B-A7BBC8274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91" y="5711312"/>
                <a:ext cx="413896" cy="400110"/>
              </a:xfrm>
              <a:prstGeom prst="rect">
                <a:avLst/>
              </a:prstGeom>
              <a:blipFill>
                <a:blip r:embed="rId11"/>
                <a:stretch>
                  <a:fillRect r="-35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49BC586-85BB-4104-90EC-C9CDBFA3C473}"/>
                  </a:ext>
                </a:extLst>
              </p:cNvPr>
              <p:cNvSpPr txBox="1"/>
              <p:nvPr/>
            </p:nvSpPr>
            <p:spPr>
              <a:xfrm>
                <a:off x="5022063" y="5454512"/>
                <a:ext cx="4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49BC586-85BB-4104-90EC-C9CDBFA3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063" y="5454512"/>
                <a:ext cx="413896" cy="400110"/>
              </a:xfrm>
              <a:prstGeom prst="rect">
                <a:avLst/>
              </a:prstGeom>
              <a:blipFill>
                <a:blip r:embed="rId12"/>
                <a:stretch>
                  <a:fillRect r="-33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50CA05CF-CEA2-4E19-9502-716C573986BE}"/>
              </a:ext>
            </a:extLst>
          </p:cNvPr>
          <p:cNvSpPr/>
          <p:nvPr/>
        </p:nvSpPr>
        <p:spPr>
          <a:xfrm>
            <a:off x="7498629" y="4980552"/>
            <a:ext cx="1817300" cy="1217034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6D42603-B382-4587-B4A3-8C28CB5763E7}"/>
                  </a:ext>
                </a:extLst>
              </p:cNvPr>
              <p:cNvSpPr txBox="1"/>
              <p:nvPr/>
            </p:nvSpPr>
            <p:spPr>
              <a:xfrm>
                <a:off x="6989384" y="5414967"/>
                <a:ext cx="413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6D42603-B382-4587-B4A3-8C28CB576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384" y="5414967"/>
                <a:ext cx="41389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2ED0679-2742-4FB8-9976-DBC208229550}"/>
                  </a:ext>
                </a:extLst>
              </p:cNvPr>
              <p:cNvSpPr txBox="1"/>
              <p:nvPr/>
            </p:nvSpPr>
            <p:spPr>
              <a:xfrm>
                <a:off x="8200331" y="6248306"/>
                <a:ext cx="413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2ED0679-2742-4FB8-9976-DBC20822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331" y="6248306"/>
                <a:ext cx="41389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18CE139-CFB4-4FC6-8DDE-37138E8B7CC1}"/>
                  </a:ext>
                </a:extLst>
              </p:cNvPr>
              <p:cNvSpPr txBox="1"/>
              <p:nvPr/>
            </p:nvSpPr>
            <p:spPr>
              <a:xfrm>
                <a:off x="8501977" y="5072366"/>
                <a:ext cx="413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18CE139-CFB4-4FC6-8DDE-37138E8B7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7" y="5072366"/>
                <a:ext cx="41389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106ACAF5-31A9-4276-A89A-537690B5138E}"/>
              </a:ext>
            </a:extLst>
          </p:cNvPr>
          <p:cNvSpPr/>
          <p:nvPr/>
        </p:nvSpPr>
        <p:spPr>
          <a:xfrm>
            <a:off x="10415138" y="4432958"/>
            <a:ext cx="957017" cy="1803619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7B71034-9B5D-4CF1-9B42-C52A9BD2CB67}"/>
                  </a:ext>
                </a:extLst>
              </p:cNvPr>
              <p:cNvSpPr txBox="1"/>
              <p:nvPr/>
            </p:nvSpPr>
            <p:spPr>
              <a:xfrm>
                <a:off x="10686698" y="6265650"/>
                <a:ext cx="413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7B71034-9B5D-4CF1-9B42-C52A9BD2C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698" y="6265650"/>
                <a:ext cx="41389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D21BA5B-1C08-4695-9441-CED64D73F163}"/>
                  </a:ext>
                </a:extLst>
              </p:cNvPr>
              <p:cNvSpPr txBox="1"/>
              <p:nvPr/>
            </p:nvSpPr>
            <p:spPr>
              <a:xfrm>
                <a:off x="9893162" y="5196268"/>
                <a:ext cx="413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D21BA5B-1C08-4695-9441-CED64D73F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162" y="5196268"/>
                <a:ext cx="413896" cy="523220"/>
              </a:xfrm>
              <a:prstGeom prst="rect">
                <a:avLst/>
              </a:prstGeom>
              <a:blipFill>
                <a:blip r:embed="rId17"/>
                <a:stretch>
                  <a:fillRect r="-10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C70D636-8C70-49B8-A886-29C67DE7BDC7}"/>
                  </a:ext>
                </a:extLst>
              </p:cNvPr>
              <p:cNvSpPr txBox="1"/>
              <p:nvPr/>
            </p:nvSpPr>
            <p:spPr>
              <a:xfrm>
                <a:off x="10975767" y="4954094"/>
                <a:ext cx="413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C70D636-8C70-49B8-A886-29C67DE7B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767" y="4954094"/>
                <a:ext cx="413896" cy="523220"/>
              </a:xfrm>
              <a:prstGeom prst="rect">
                <a:avLst/>
              </a:prstGeom>
              <a:blipFill>
                <a:blip r:embed="rId18"/>
                <a:stretch>
                  <a:fillRect r="-10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90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18" grpId="0" animBg="1"/>
      <p:bldP spid="19" grpId="0"/>
      <p:bldP spid="20" grpId="0"/>
      <p:bldP spid="22" grpId="0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 animBg="1"/>
      <p:bldP spid="35" grpId="0"/>
      <p:bldP spid="36" grpId="0"/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26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Triangles</a:t>
            </a:r>
            <a:r>
              <a:rPr lang="zh-CN" altLang="en-US" sz="3600" dirty="0"/>
              <a:t>（三角形）</a:t>
            </a:r>
            <a:endParaRPr lang="en-US" altLang="zh-CN" sz="36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C44D18B-3AE4-4940-96CF-D770304FA1CF}"/>
              </a:ext>
            </a:extLst>
          </p:cNvPr>
          <p:cNvSpPr txBox="1"/>
          <p:nvPr/>
        </p:nvSpPr>
        <p:spPr>
          <a:xfrm>
            <a:off x="1391729" y="1420483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Area of triangles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CB9F354D-8E06-4280-8383-ECBB0CFDF0B7}"/>
              </a:ext>
            </a:extLst>
          </p:cNvPr>
          <p:cNvSpPr/>
          <p:nvPr/>
        </p:nvSpPr>
        <p:spPr>
          <a:xfrm>
            <a:off x="7182927" y="1526759"/>
            <a:ext cx="3022313" cy="1616015"/>
          </a:xfrm>
          <a:prstGeom prst="triangle">
            <a:avLst>
              <a:gd name="adj" fmla="val 2892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EC1C2A9-A25F-4D53-BF29-7B8C35784419}"/>
              </a:ext>
            </a:extLst>
          </p:cNvPr>
          <p:cNvCxnSpPr>
            <a:stCxn id="39" idx="0"/>
            <a:endCxn id="39" idx="3"/>
          </p:cNvCxnSpPr>
          <p:nvPr/>
        </p:nvCxnSpPr>
        <p:spPr>
          <a:xfrm>
            <a:off x="8057071" y="1526759"/>
            <a:ext cx="0" cy="16160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A847816-120E-47F8-9C4B-C40352DCE568}"/>
              </a:ext>
            </a:extLst>
          </p:cNvPr>
          <p:cNvSpPr txBox="1"/>
          <p:nvPr/>
        </p:nvSpPr>
        <p:spPr>
          <a:xfrm>
            <a:off x="7877517" y="1003539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E92DC0-3A69-4A9B-85C8-1A783C723411}"/>
              </a:ext>
            </a:extLst>
          </p:cNvPr>
          <p:cNvSpPr txBox="1"/>
          <p:nvPr/>
        </p:nvSpPr>
        <p:spPr>
          <a:xfrm>
            <a:off x="6760145" y="3013611"/>
            <a:ext cx="434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D874FC2-F8D3-40D7-8E04-B431E5510322}"/>
              </a:ext>
            </a:extLst>
          </p:cNvPr>
          <p:cNvSpPr txBox="1"/>
          <p:nvPr/>
        </p:nvSpPr>
        <p:spPr>
          <a:xfrm>
            <a:off x="10289866" y="301361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1EC4CBF-4CAF-4AEF-9619-D802C493B9FF}"/>
              </a:ext>
            </a:extLst>
          </p:cNvPr>
          <p:cNvSpPr txBox="1"/>
          <p:nvPr/>
        </p:nvSpPr>
        <p:spPr>
          <a:xfrm>
            <a:off x="7891944" y="3192007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8519A7-F5D9-418A-AE7C-D17F64D44B32}"/>
                  </a:ext>
                </a:extLst>
              </p:cNvPr>
              <p:cNvSpPr txBox="1"/>
              <p:nvPr/>
            </p:nvSpPr>
            <p:spPr>
              <a:xfrm>
                <a:off x="2122404" y="2505855"/>
                <a:ext cx="2800446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𝐵𝐶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𝐴𝐷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8519A7-F5D9-418A-AE7C-D17F64D44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04" y="2505855"/>
                <a:ext cx="2800446" cy="806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F76B8AF6-9A97-41F5-BAED-5516A1100C33}"/>
              </a:ext>
            </a:extLst>
          </p:cNvPr>
          <p:cNvSpPr/>
          <p:nvPr/>
        </p:nvSpPr>
        <p:spPr>
          <a:xfrm>
            <a:off x="7889019" y="4457215"/>
            <a:ext cx="2053088" cy="1616015"/>
          </a:xfrm>
          <a:prstGeom prst="triangle">
            <a:avLst>
              <a:gd name="adj" fmla="val 500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E3E7183-D77C-49E0-960F-23244344F2CE}"/>
              </a:ext>
            </a:extLst>
          </p:cNvPr>
          <p:cNvCxnSpPr>
            <a:cxnSpLocks/>
            <a:stCxn id="44" idx="0"/>
            <a:endCxn id="44" idx="3"/>
          </p:cNvCxnSpPr>
          <p:nvPr/>
        </p:nvCxnSpPr>
        <p:spPr>
          <a:xfrm>
            <a:off x="8916425" y="4457215"/>
            <a:ext cx="0" cy="16160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3CE6F78-0C3F-4542-AA48-5008D7898B4B}"/>
              </a:ext>
            </a:extLst>
          </p:cNvPr>
          <p:cNvSpPr txBox="1"/>
          <p:nvPr/>
        </p:nvSpPr>
        <p:spPr>
          <a:xfrm>
            <a:off x="8717431" y="3907765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21CC300-3BCA-4CFD-BC9F-D458D0ABEF76}"/>
              </a:ext>
            </a:extLst>
          </p:cNvPr>
          <p:cNvSpPr txBox="1"/>
          <p:nvPr/>
        </p:nvSpPr>
        <p:spPr>
          <a:xfrm>
            <a:off x="7443233" y="6004102"/>
            <a:ext cx="434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3C9AAA9-01AD-47BF-A7BB-A9AF479BB701}"/>
              </a:ext>
            </a:extLst>
          </p:cNvPr>
          <p:cNvSpPr txBox="1"/>
          <p:nvPr/>
        </p:nvSpPr>
        <p:spPr>
          <a:xfrm>
            <a:off x="10012719" y="6073230"/>
            <a:ext cx="38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BDB06F5-347D-470A-9D48-89A24E098168}"/>
              </a:ext>
            </a:extLst>
          </p:cNvPr>
          <p:cNvSpPr txBox="1"/>
          <p:nvPr/>
        </p:nvSpPr>
        <p:spPr>
          <a:xfrm>
            <a:off x="8699799" y="6099460"/>
            <a:ext cx="43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247964E-CF4B-481D-80A1-ECFBC6633B08}"/>
                  </a:ext>
                </a:extLst>
              </p:cNvPr>
              <p:cNvSpPr txBox="1"/>
              <p:nvPr/>
            </p:nvSpPr>
            <p:spPr>
              <a:xfrm>
                <a:off x="402915" y="3939278"/>
                <a:ext cx="64604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For equilateral triangle with side length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247964E-CF4B-481D-80A1-ECFBC6633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5" y="3939278"/>
                <a:ext cx="6460423" cy="523220"/>
              </a:xfrm>
              <a:prstGeom prst="rect">
                <a:avLst/>
              </a:prstGeom>
              <a:blipFill>
                <a:blip r:embed="rId3"/>
                <a:stretch>
                  <a:fillRect l="-1887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9E575B2-2DCB-4ECA-9549-C55DE900355C}"/>
                  </a:ext>
                </a:extLst>
              </p:cNvPr>
              <p:cNvSpPr txBox="1"/>
              <p:nvPr/>
            </p:nvSpPr>
            <p:spPr>
              <a:xfrm>
                <a:off x="2122404" y="5026216"/>
                <a:ext cx="2302362" cy="903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9E575B2-2DCB-4ECA-9549-C55DE9003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04" y="5026216"/>
                <a:ext cx="2302362" cy="9035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15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 animBg="1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26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Triangles</a:t>
            </a:r>
            <a:r>
              <a:rPr lang="zh-CN" altLang="en-US" sz="3600" dirty="0"/>
              <a:t>（三角形）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174F20-D285-4C27-B5B1-F4EE40D2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1267303"/>
            <a:ext cx="10070447" cy="19824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7E1EB7-BA88-48A6-9B82-8B6E05DBE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0" y="3072910"/>
            <a:ext cx="8811799" cy="36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26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Triangles</a:t>
            </a:r>
            <a:r>
              <a:rPr lang="zh-CN" altLang="en-US" sz="3600" dirty="0"/>
              <a:t>（三角形）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798EDD-277B-45A5-93DA-16253BB5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2" y="1191789"/>
            <a:ext cx="7593013" cy="34165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553797-CFF4-4BA1-A94E-2DC20DB00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122" y="2769253"/>
            <a:ext cx="5257286" cy="40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5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426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Triangles</a:t>
            </a:r>
            <a:r>
              <a:rPr lang="zh-CN" altLang="en-US" sz="3600" dirty="0"/>
              <a:t>（三角形）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5E5445-30A9-4464-A519-7E59E2CA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94" y="1139051"/>
            <a:ext cx="8278253" cy="4764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88C99E-5F08-4944-BCC2-BE7A8572C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67" y="2545376"/>
            <a:ext cx="6642380" cy="40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Circles</a:t>
            </a:r>
            <a:r>
              <a:rPr lang="zh-CN" altLang="en-US" sz="3600" dirty="0"/>
              <a:t>（圆）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1C5967-87A9-4D83-8E0A-F60D3701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571" y="2072784"/>
            <a:ext cx="3600450" cy="3114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CE8347E-FA9B-47D3-943B-E3BAA0C06762}"/>
                  </a:ext>
                </a:extLst>
              </p:cNvPr>
              <p:cNvSpPr txBox="1"/>
              <p:nvPr/>
            </p:nvSpPr>
            <p:spPr>
              <a:xfrm>
                <a:off x="1391729" y="1420483"/>
                <a:ext cx="3618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For circle with radius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CE8347E-FA9B-47D3-943B-E3BAA0C06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729" y="1420483"/>
                <a:ext cx="3618170" cy="523220"/>
              </a:xfrm>
              <a:prstGeom prst="rect">
                <a:avLst/>
              </a:prstGeom>
              <a:blipFill>
                <a:blip r:embed="rId3"/>
                <a:stretch>
                  <a:fillRect l="-3367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B83DAE-63FF-4C9C-B2BC-276F329EA140}"/>
                  </a:ext>
                </a:extLst>
              </p:cNvPr>
              <p:cNvSpPr txBox="1"/>
              <p:nvPr/>
            </p:nvSpPr>
            <p:spPr>
              <a:xfrm>
                <a:off x="2041810" y="2319183"/>
                <a:ext cx="23180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Area: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B83DAE-63FF-4C9C-B2BC-276F329EA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10" y="2319183"/>
                <a:ext cx="2318007" cy="523220"/>
              </a:xfrm>
              <a:prstGeom prst="rect">
                <a:avLst/>
              </a:prstGeom>
              <a:blipFill>
                <a:blip r:embed="rId4"/>
                <a:stretch>
                  <a:fillRect l="-5526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0A4441A-3BBF-4FA9-9F4E-5F252C44B304}"/>
                  </a:ext>
                </a:extLst>
              </p:cNvPr>
              <p:cNvSpPr txBox="1"/>
              <p:nvPr/>
            </p:nvSpPr>
            <p:spPr>
              <a:xfrm>
                <a:off x="2041810" y="3153069"/>
                <a:ext cx="45015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Perimeter or Circumference: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sz="2800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altLang="zh-CN" sz="2800" i="1" dirty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0A4441A-3BBF-4FA9-9F4E-5F252C44B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10" y="3153069"/>
                <a:ext cx="4501553" cy="954107"/>
              </a:xfrm>
              <a:prstGeom prst="rect">
                <a:avLst/>
              </a:prstGeom>
              <a:blipFill>
                <a:blip r:embed="rId5"/>
                <a:stretch>
                  <a:fillRect l="-2846" t="-7006" r="-1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995802A-78DA-4268-B4DF-AE8CD75A4522}"/>
                  </a:ext>
                </a:extLst>
              </p:cNvPr>
              <p:cNvSpPr txBox="1"/>
              <p:nvPr/>
            </p:nvSpPr>
            <p:spPr>
              <a:xfrm>
                <a:off x="1058173" y="4379730"/>
                <a:ext cx="52452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For arc in the circle with radius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995802A-78DA-4268-B4DF-AE8CD75A4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73" y="4379730"/>
                <a:ext cx="5245218" cy="523220"/>
              </a:xfrm>
              <a:prstGeom prst="rect">
                <a:avLst/>
              </a:prstGeom>
              <a:blipFill>
                <a:blip r:embed="rId6"/>
                <a:stretch>
                  <a:fillRect l="-2442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15F87B-77A0-4F97-B62A-8489F7D4B753}"/>
                  </a:ext>
                </a:extLst>
              </p:cNvPr>
              <p:cNvSpPr txBox="1"/>
              <p:nvPr/>
            </p:nvSpPr>
            <p:spPr>
              <a:xfrm>
                <a:off x="1391729" y="5278430"/>
                <a:ext cx="4370940" cy="669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Length of arc: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360</m:t>
                        </m:r>
                      </m:den>
                    </m:f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altLang="zh-CN" sz="28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altLang="zh-CN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15F87B-77A0-4F97-B62A-8489F7D4B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729" y="5278430"/>
                <a:ext cx="4370940" cy="669222"/>
              </a:xfrm>
              <a:prstGeom prst="rect">
                <a:avLst/>
              </a:prstGeom>
              <a:blipFill>
                <a:blip r:embed="rId7"/>
                <a:stretch>
                  <a:fillRect l="-2789" t="-1818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0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Circles</a:t>
            </a:r>
            <a:r>
              <a:rPr lang="zh-CN" altLang="en-US" sz="3600" dirty="0"/>
              <a:t>（圆）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95DD7C-9671-4246-BD87-34BB44BD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1" y="1018990"/>
            <a:ext cx="7709648" cy="38518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A1185A-D860-4BB9-BAA5-E106F667B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538" y="2109694"/>
            <a:ext cx="7961992" cy="44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1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Circles</a:t>
            </a:r>
            <a:r>
              <a:rPr lang="zh-CN" altLang="en-US" sz="3600" dirty="0"/>
              <a:t>（圆）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6AF357-EE18-4F45-AE4F-6D1A570AC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66" y="1143025"/>
            <a:ext cx="7449110" cy="258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50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Solid Geometry</a:t>
            </a:r>
            <a:r>
              <a:rPr lang="zh-CN" altLang="en-US" sz="3600" dirty="0"/>
              <a:t>（立体几何）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32C224-02D9-4A30-825A-7995D75FEC9A}"/>
              </a:ext>
            </a:extLst>
          </p:cNvPr>
          <p:cNvSpPr txBox="1"/>
          <p:nvPr/>
        </p:nvSpPr>
        <p:spPr>
          <a:xfrm>
            <a:off x="1391729" y="1420483"/>
            <a:ext cx="2103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Volumes of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550299C-35DF-4F97-B0BC-CAA381D89DB1}"/>
                  </a:ext>
                </a:extLst>
              </p:cNvPr>
              <p:cNvSpPr txBox="1"/>
              <p:nvPr/>
            </p:nvSpPr>
            <p:spPr>
              <a:xfrm>
                <a:off x="1847631" y="2490159"/>
                <a:ext cx="77425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Rectangular solids: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𝑤𝑖𝑑𝑡h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h𝑒𝑖𝑔h𝑡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550299C-35DF-4F97-B0BC-CAA381D89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31" y="2490159"/>
                <a:ext cx="7742504" cy="523220"/>
              </a:xfrm>
              <a:prstGeom prst="rect">
                <a:avLst/>
              </a:prstGeom>
              <a:blipFill>
                <a:blip r:embed="rId2"/>
                <a:stretch>
                  <a:fillRect l="-1575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1D13BBB-4F7C-4A20-B6C8-53AE87FA4FD8}"/>
                  </a:ext>
                </a:extLst>
              </p:cNvPr>
              <p:cNvSpPr txBox="1"/>
              <p:nvPr/>
            </p:nvSpPr>
            <p:spPr>
              <a:xfrm>
                <a:off x="1847631" y="3583012"/>
                <a:ext cx="2898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Cubes: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𝑆𝑖𝑑𝑒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1D13BBB-4F7C-4A20-B6C8-53AE87FA4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31" y="3583012"/>
                <a:ext cx="2898422" cy="523220"/>
              </a:xfrm>
              <a:prstGeom prst="rect">
                <a:avLst/>
              </a:prstGeom>
              <a:blipFill>
                <a:blip r:embed="rId3"/>
                <a:stretch>
                  <a:fillRect l="-4202" t="-12791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DD0EDAE-61E3-4C97-B090-3B28550F1548}"/>
                  </a:ext>
                </a:extLst>
              </p:cNvPr>
              <p:cNvSpPr txBox="1"/>
              <p:nvPr/>
            </p:nvSpPr>
            <p:spPr>
              <a:xfrm>
                <a:off x="1847631" y="4675865"/>
                <a:ext cx="58333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Cylinders: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𝑟𝑎𝑑𝑖𝑢𝑠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h𝑒𝑖𝑔h𝑡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DD0EDAE-61E3-4C97-B090-3B28550F1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31" y="4675865"/>
                <a:ext cx="5833328" cy="523220"/>
              </a:xfrm>
              <a:prstGeom prst="rect">
                <a:avLst/>
              </a:prstGeom>
              <a:blipFill>
                <a:blip r:embed="rId4"/>
                <a:stretch>
                  <a:fillRect l="-2090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6F3665D-FCC3-4EB4-B846-5A293C8F3A45}"/>
                  </a:ext>
                </a:extLst>
              </p:cNvPr>
              <p:cNvSpPr txBox="1"/>
              <p:nvPr/>
            </p:nvSpPr>
            <p:spPr>
              <a:xfrm>
                <a:off x="1847631" y="5670779"/>
                <a:ext cx="5959195" cy="701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Spheres or balls: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𝑟𝑎𝑑𝑖𝑢𝑠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6F3665D-FCC3-4EB4-B846-5A293C8F3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31" y="5670779"/>
                <a:ext cx="5959195" cy="701987"/>
              </a:xfrm>
              <a:prstGeom prst="rect">
                <a:avLst/>
              </a:prstGeom>
              <a:blipFill>
                <a:blip r:embed="rId5"/>
                <a:stretch>
                  <a:fillRect l="-2045" b="-1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3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2DA125-66FD-4D70-9E36-039CADEB8FA8}"/>
              </a:ext>
            </a:extLst>
          </p:cNvPr>
          <p:cNvSpPr txBox="1"/>
          <p:nvPr/>
        </p:nvSpPr>
        <p:spPr>
          <a:xfrm>
            <a:off x="368060" y="287547"/>
            <a:ext cx="500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Question types</a:t>
            </a:r>
            <a:r>
              <a:rPr lang="zh-CN" altLang="en-US" sz="3600" dirty="0"/>
              <a:t>（题型）</a:t>
            </a:r>
            <a:endParaRPr lang="en-US" altLang="zh-CN" sz="3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40B90C-B9A0-4581-A9FF-DEBFF3379803}"/>
              </a:ext>
            </a:extLst>
          </p:cNvPr>
          <p:cNvSpPr/>
          <p:nvPr/>
        </p:nvSpPr>
        <p:spPr>
          <a:xfrm>
            <a:off x="1111624" y="1336508"/>
            <a:ext cx="77694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Font typeface="+mj-lt"/>
              <a:buAutoNum type="arabicPeriod" startAt="2"/>
            </a:pPr>
            <a:r>
              <a:rPr lang="en-US" altLang="zh-CN" sz="3200" dirty="0">
                <a:solidFill>
                  <a:prstClr val="black"/>
                </a:solidFill>
              </a:rPr>
              <a:t>Multiple-choice questions—Select </a:t>
            </a:r>
            <a:r>
              <a:rPr lang="en-US" altLang="zh-CN" sz="3200" dirty="0">
                <a:solidFill>
                  <a:srgbClr val="FF0000"/>
                </a:solidFill>
              </a:rPr>
              <a:t>One</a:t>
            </a:r>
            <a:r>
              <a:rPr lang="en-US" altLang="zh-CN" sz="3200" dirty="0">
                <a:solidFill>
                  <a:prstClr val="black"/>
                </a:solidFill>
              </a:rPr>
              <a:t> Answer Choice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5CB008-8603-4457-A660-9663D9ABD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69" y="2816356"/>
            <a:ext cx="9950143" cy="33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50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Solid Geometry</a:t>
            </a:r>
            <a:r>
              <a:rPr lang="zh-CN" altLang="en-US" sz="3600" dirty="0"/>
              <a:t>（立体几何）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BC83D6-D516-4309-82B7-B8BCAF68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1163458"/>
            <a:ext cx="7602631" cy="26987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4CA6BE-5FE7-4E1E-8969-5835CE397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61" y="3075431"/>
            <a:ext cx="7427766" cy="331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4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166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Plane Rectangular Coordinate Geometry</a:t>
            </a:r>
          </a:p>
          <a:p>
            <a:r>
              <a:rPr lang="zh-CN" altLang="en-US" sz="3600" dirty="0"/>
              <a:t>（平面直角坐标几何）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DBD86D-3D73-44C6-99CA-FFA733A51DAA}"/>
              </a:ext>
            </a:extLst>
          </p:cNvPr>
          <p:cNvSpPr txBox="1"/>
          <p:nvPr/>
        </p:nvSpPr>
        <p:spPr>
          <a:xfrm>
            <a:off x="1495246" y="2007079"/>
            <a:ext cx="470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Distance between two points: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41FFC9E-7C6B-4082-B990-4E568E3E4E8C}"/>
                  </a:ext>
                </a:extLst>
              </p:cNvPr>
              <p:cNvSpPr txBox="1"/>
              <p:nvPr/>
            </p:nvSpPr>
            <p:spPr>
              <a:xfrm>
                <a:off x="3082337" y="2803280"/>
                <a:ext cx="5305235" cy="596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41FFC9E-7C6B-4082-B990-4E568E3E4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337" y="2803280"/>
                <a:ext cx="5305235" cy="596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D89792F-07A1-4929-A8F8-920D158A8943}"/>
                  </a:ext>
                </a:extLst>
              </p:cNvPr>
              <p:cNvSpPr txBox="1"/>
              <p:nvPr/>
            </p:nvSpPr>
            <p:spPr>
              <a:xfrm>
                <a:off x="1023669" y="3887638"/>
                <a:ext cx="60333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For general linear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D89792F-07A1-4929-A8F8-920D158A8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69" y="3887638"/>
                <a:ext cx="6033318" cy="523220"/>
              </a:xfrm>
              <a:prstGeom prst="rect">
                <a:avLst/>
              </a:prstGeom>
              <a:blipFill>
                <a:blip r:embed="rId3"/>
                <a:stretch>
                  <a:fillRect l="-2121" t="-12791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BFBC967-6581-41B9-B75C-5E437E543C92}"/>
                  </a:ext>
                </a:extLst>
              </p:cNvPr>
              <p:cNvSpPr/>
              <p:nvPr/>
            </p:nvSpPr>
            <p:spPr>
              <a:xfrm>
                <a:off x="1876231" y="4930061"/>
                <a:ext cx="4887172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800" dirty="0"/>
                  <a:t> is slope or gradient</a:t>
                </a:r>
                <a:r>
                  <a:rPr lang="zh-CN" altLang="en-US" sz="2800" dirty="0"/>
                  <a:t>（斜率）</a:t>
                </a:r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</a:t>
                </a:r>
                <a:r>
                  <a:rPr lang="en-GB" sz="2800" dirty="0"/>
                  <a:t>is y-intercept</a:t>
                </a:r>
                <a:r>
                  <a:rPr lang="zh-CN" altLang="en-US" sz="2800" dirty="0"/>
                  <a:t>（截距）</a:t>
                </a:r>
                <a:endParaRPr lang="en-GB" sz="28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BFBC967-6581-41B9-B75C-5E437E543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231" y="4930061"/>
                <a:ext cx="4887172" cy="954107"/>
              </a:xfrm>
              <a:prstGeom prst="rect">
                <a:avLst/>
              </a:prstGeom>
              <a:blipFill>
                <a:blip r:embed="rId4"/>
                <a:stretch>
                  <a:fillRect t="-7051" r="-1248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F2F65F8-3ABA-43E5-943B-E60589F70D6F}"/>
                  </a:ext>
                </a:extLst>
              </p:cNvPr>
              <p:cNvSpPr/>
              <p:nvPr/>
            </p:nvSpPr>
            <p:spPr>
              <a:xfrm>
                <a:off x="7631045" y="4956830"/>
                <a:ext cx="2091214" cy="90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F2F65F8-3ABA-43E5-943B-E60589F70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045" y="4956830"/>
                <a:ext cx="2091214" cy="90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1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166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Plane Rectangular Coordinate Geometry</a:t>
            </a:r>
          </a:p>
          <a:p>
            <a:r>
              <a:rPr lang="zh-CN" altLang="en-US" sz="3600" dirty="0"/>
              <a:t>（平面直角坐标几何）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B40BD0-2550-4E0E-8CD0-FFFDFD4F3D95}"/>
                  </a:ext>
                </a:extLst>
              </p:cNvPr>
              <p:cNvSpPr txBox="1"/>
              <p:nvPr/>
            </p:nvSpPr>
            <p:spPr>
              <a:xfrm>
                <a:off x="3850257" y="1585820"/>
                <a:ext cx="3606757" cy="1510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B40BD0-2550-4E0E-8CD0-FFFDFD4F3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257" y="1585820"/>
                <a:ext cx="3606757" cy="1510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E074DB1-C7EA-49F8-AF17-91365A0D7140}"/>
                  </a:ext>
                </a:extLst>
              </p:cNvPr>
              <p:cNvSpPr txBox="1"/>
              <p:nvPr/>
            </p:nvSpPr>
            <p:spPr>
              <a:xfrm>
                <a:off x="1917453" y="3487863"/>
                <a:ext cx="27396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E074DB1-C7EA-49F8-AF17-91365A0D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453" y="3487863"/>
                <a:ext cx="2739627" cy="523220"/>
              </a:xfrm>
              <a:prstGeom prst="rect">
                <a:avLst/>
              </a:prstGeom>
              <a:blipFill>
                <a:blip r:embed="rId3"/>
                <a:stretch>
                  <a:fillRect l="-4677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CFBCB10-29E4-455A-9C7E-1B1B5B01CC32}"/>
              </a:ext>
            </a:extLst>
          </p:cNvPr>
          <p:cNvSpPr txBox="1"/>
          <p:nvPr/>
        </p:nvSpPr>
        <p:spPr>
          <a:xfrm>
            <a:off x="5887099" y="3487189"/>
            <a:ext cx="5816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Intersects in one point</a:t>
            </a:r>
            <a:r>
              <a:rPr lang="zh-CN" altLang="en-US" sz="2800" dirty="0"/>
              <a:t>（一个交点）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BA19F8F-48B3-4EDD-AEC8-6B7EB4D362A9}"/>
                  </a:ext>
                </a:extLst>
              </p:cNvPr>
              <p:cNvSpPr/>
              <p:nvPr/>
            </p:nvSpPr>
            <p:spPr>
              <a:xfrm>
                <a:off x="1911541" y="4315626"/>
                <a:ext cx="30329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BA19F8F-48B3-4EDD-AEC8-6B7EB4D36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41" y="4315626"/>
                <a:ext cx="3032946" cy="523220"/>
              </a:xfrm>
              <a:prstGeom prst="rect">
                <a:avLst/>
              </a:prstGeom>
              <a:blipFill>
                <a:blip r:embed="rId4"/>
                <a:stretch>
                  <a:fillRect l="-4225" t="-12791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953EEF1A-C268-4553-9FE9-9A64EBBEE306}"/>
              </a:ext>
            </a:extLst>
          </p:cNvPr>
          <p:cNvSpPr txBox="1"/>
          <p:nvPr/>
        </p:nvSpPr>
        <p:spPr>
          <a:xfrm>
            <a:off x="6096000" y="4349446"/>
            <a:ext cx="303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Identical</a:t>
            </a:r>
            <a:r>
              <a:rPr lang="zh-CN" altLang="en-US" sz="2800" dirty="0"/>
              <a:t>（重合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7B5F8FE-C5A5-400E-BC6A-3D8F00E7FCBF}"/>
                  </a:ext>
                </a:extLst>
              </p:cNvPr>
              <p:cNvSpPr/>
              <p:nvPr/>
            </p:nvSpPr>
            <p:spPr>
              <a:xfrm>
                <a:off x="1911541" y="5203874"/>
                <a:ext cx="30329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7B5F8FE-C5A5-400E-BC6A-3D8F00E7F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41" y="5203874"/>
                <a:ext cx="3032946" cy="523220"/>
              </a:xfrm>
              <a:prstGeom prst="rect">
                <a:avLst/>
              </a:prstGeom>
              <a:blipFill>
                <a:blip r:embed="rId5"/>
                <a:stretch>
                  <a:fillRect l="-4225" t="-12941" b="-3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E1D7FC3-0E1D-4276-9B37-955AF1849F48}"/>
              </a:ext>
            </a:extLst>
          </p:cNvPr>
          <p:cNvSpPr txBox="1"/>
          <p:nvPr/>
        </p:nvSpPr>
        <p:spPr>
          <a:xfrm>
            <a:off x="6163302" y="5247454"/>
            <a:ext cx="2526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Parallel</a:t>
            </a:r>
            <a:r>
              <a:rPr lang="zh-CN" altLang="en-US" sz="2800" dirty="0"/>
              <a:t>（平行）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C786E69-A6E5-4995-99E1-52115783B65F}"/>
                  </a:ext>
                </a:extLst>
              </p:cNvPr>
              <p:cNvSpPr/>
              <p:nvPr/>
            </p:nvSpPr>
            <p:spPr>
              <a:xfrm>
                <a:off x="1911541" y="6047233"/>
                <a:ext cx="25561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C786E69-A6E5-4995-99E1-52115783B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41" y="6047233"/>
                <a:ext cx="2556149" cy="523220"/>
              </a:xfrm>
              <a:prstGeom prst="rect">
                <a:avLst/>
              </a:prstGeom>
              <a:blipFill>
                <a:blip r:embed="rId6"/>
                <a:stretch>
                  <a:fillRect l="-5012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24CE932-2495-475B-826C-48DC62FF50A6}"/>
              </a:ext>
            </a:extLst>
          </p:cNvPr>
          <p:cNvSpPr txBox="1"/>
          <p:nvPr/>
        </p:nvSpPr>
        <p:spPr>
          <a:xfrm>
            <a:off x="6163302" y="6090813"/>
            <a:ext cx="403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Perpendicular</a:t>
            </a:r>
            <a:r>
              <a:rPr lang="zh-CN" altLang="en-US" sz="2800" dirty="0"/>
              <a:t>（垂直）</a:t>
            </a:r>
          </a:p>
        </p:txBody>
      </p:sp>
    </p:spTree>
    <p:extLst>
      <p:ext uri="{BB962C8B-B14F-4D97-AF65-F5344CB8AC3E}">
        <p14:creationId xmlns:p14="http://schemas.microsoft.com/office/powerpoint/2010/main" val="17112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/>
      <p:bldP spid="17" grpId="0"/>
      <p:bldP spid="19" grpId="0"/>
      <p:bldP spid="20" grpId="0"/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166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Plane Rectangular Coordinate Geometry</a:t>
            </a:r>
          </a:p>
          <a:p>
            <a:r>
              <a:rPr lang="zh-CN" altLang="en-US" sz="3600" dirty="0"/>
              <a:t>（平面直角坐标几何）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E2C0E3-79D6-474E-ACF4-94247E476361}"/>
              </a:ext>
            </a:extLst>
          </p:cNvPr>
          <p:cNvSpPr txBox="1"/>
          <p:nvPr/>
        </p:nvSpPr>
        <p:spPr>
          <a:xfrm>
            <a:off x="1495246" y="2007079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Symmetry of</a:t>
            </a:r>
            <a:r>
              <a:rPr lang="en-GB" sz="2800" dirty="0"/>
              <a:t> points: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9856D8-98AF-4EA1-9A66-62220254B8CF}"/>
                  </a:ext>
                </a:extLst>
              </p:cNvPr>
              <p:cNvSpPr txBox="1"/>
              <p:nvPr/>
            </p:nvSpPr>
            <p:spPr>
              <a:xfrm>
                <a:off x="2410393" y="2787892"/>
                <a:ext cx="26003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For point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9856D8-98AF-4EA1-9A66-62220254B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393" y="2787892"/>
                <a:ext cx="2600327" cy="523220"/>
              </a:xfrm>
              <a:prstGeom prst="rect">
                <a:avLst/>
              </a:prstGeom>
              <a:blipFill>
                <a:blip r:embed="rId2"/>
                <a:stretch>
                  <a:fillRect l="-4684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9D9518B-7C5B-44C6-B956-0B30892ADBDA}"/>
              </a:ext>
            </a:extLst>
          </p:cNvPr>
          <p:cNvSpPr txBox="1"/>
          <p:nvPr/>
        </p:nvSpPr>
        <p:spPr>
          <a:xfrm>
            <a:off x="2789955" y="3719545"/>
            <a:ext cx="2906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Reflected in x axis</a:t>
            </a:r>
            <a:endParaRPr lang="en-GB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F84AD2-208D-4286-9EA5-12378A6DB945}"/>
              </a:ext>
            </a:extLst>
          </p:cNvPr>
          <p:cNvSpPr txBox="1"/>
          <p:nvPr/>
        </p:nvSpPr>
        <p:spPr>
          <a:xfrm>
            <a:off x="2789954" y="4389588"/>
            <a:ext cx="2906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Reflected in y axis</a:t>
            </a:r>
            <a:endParaRPr lang="en-GB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DB51C8-B755-47B8-842E-75B344FB9782}"/>
              </a:ext>
            </a:extLst>
          </p:cNvPr>
          <p:cNvSpPr txBox="1"/>
          <p:nvPr/>
        </p:nvSpPr>
        <p:spPr>
          <a:xfrm>
            <a:off x="2789953" y="5059631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Reflected in origin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4329AAC-EC6E-48D1-A1A9-9DF3014DFB07}"/>
                  </a:ext>
                </a:extLst>
              </p:cNvPr>
              <p:cNvSpPr txBox="1"/>
              <p:nvPr/>
            </p:nvSpPr>
            <p:spPr>
              <a:xfrm>
                <a:off x="2789952" y="5729674"/>
                <a:ext cx="36008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Reflected in line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4329AAC-EC6E-48D1-A1A9-9DF3014DF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52" y="5729674"/>
                <a:ext cx="3600858" cy="523220"/>
              </a:xfrm>
              <a:prstGeom prst="rect">
                <a:avLst/>
              </a:prstGeom>
              <a:blipFill>
                <a:blip r:embed="rId3"/>
                <a:stretch>
                  <a:fillRect l="-3559" t="-12791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CAA2AB0-84B5-4F8D-87F2-64F2BFA64650}"/>
                  </a:ext>
                </a:extLst>
              </p:cNvPr>
              <p:cNvSpPr txBox="1"/>
              <p:nvPr/>
            </p:nvSpPr>
            <p:spPr>
              <a:xfrm>
                <a:off x="7603495" y="3719545"/>
                <a:ext cx="13900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CAA2AB0-84B5-4F8D-87F2-64F2BFA64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95" y="3719545"/>
                <a:ext cx="139006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F37CF5F-1711-42B5-9C85-312DE5C9789D}"/>
                  </a:ext>
                </a:extLst>
              </p:cNvPr>
              <p:cNvSpPr txBox="1"/>
              <p:nvPr/>
            </p:nvSpPr>
            <p:spPr>
              <a:xfrm>
                <a:off x="7603494" y="4389588"/>
                <a:ext cx="13900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F37CF5F-1711-42B5-9C85-312DE5C9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94" y="4389588"/>
                <a:ext cx="13900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781D852-D80F-42AD-A3DB-B41D7833FA3B}"/>
                  </a:ext>
                </a:extLst>
              </p:cNvPr>
              <p:cNvSpPr txBox="1"/>
              <p:nvPr/>
            </p:nvSpPr>
            <p:spPr>
              <a:xfrm>
                <a:off x="7603494" y="5059631"/>
                <a:ext cx="1657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781D852-D80F-42AD-A3DB-B41D7833F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94" y="5059631"/>
                <a:ext cx="16577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ADC2B1-29DC-4DF3-8777-BC4F84570400}"/>
                  </a:ext>
                </a:extLst>
              </p:cNvPr>
              <p:cNvSpPr txBox="1"/>
              <p:nvPr/>
            </p:nvSpPr>
            <p:spPr>
              <a:xfrm>
                <a:off x="7603494" y="5729674"/>
                <a:ext cx="1122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ADC2B1-29DC-4DF3-8777-BC4F84570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94" y="5729674"/>
                <a:ext cx="11223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41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166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Plane Rectangular Coordinate Geometry</a:t>
            </a:r>
          </a:p>
          <a:p>
            <a:r>
              <a:rPr lang="zh-CN" altLang="en-US" sz="3600" dirty="0"/>
              <a:t>（平面直角坐标几何）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B4F457-8D23-4372-AE2C-E6D7D8C8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1664422"/>
            <a:ext cx="6633278" cy="465319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05EFB6B-2EA9-45FD-9F02-B6488335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741" y="3655110"/>
            <a:ext cx="6491848" cy="28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166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Plane Rectangular Coordinate Geometry</a:t>
            </a:r>
          </a:p>
          <a:p>
            <a:r>
              <a:rPr lang="zh-CN" altLang="en-US" sz="3600" dirty="0"/>
              <a:t>（平面直角坐标几何）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B23287-2DDA-40E0-907A-F333C103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9" y="1571811"/>
            <a:ext cx="7168608" cy="28814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4A5802-452A-45D2-9499-7F93C0AE9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39" y="4537245"/>
            <a:ext cx="7651190" cy="15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3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166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Plane Rectangular Coordinate Geometry</a:t>
            </a:r>
          </a:p>
          <a:p>
            <a:r>
              <a:rPr lang="zh-CN" altLang="en-US" sz="3600" dirty="0"/>
              <a:t>（平面直角坐标几何）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69CA0B-F01A-4C25-A40E-6F526942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1754443"/>
            <a:ext cx="7658567" cy="18433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EB195A-D8E2-46B6-806F-B507DEE6A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0" y="4062248"/>
            <a:ext cx="8904941" cy="197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166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Plane Rectangular Coordinate Geometry</a:t>
            </a:r>
          </a:p>
          <a:p>
            <a:r>
              <a:rPr lang="zh-CN" altLang="en-US" sz="3600" dirty="0"/>
              <a:t>（平面直角坐标几何）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647A92-E931-4A7C-90A2-387ED6904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8" y="1856590"/>
            <a:ext cx="6747733" cy="447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67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0BCE0-50C2-4B1B-A408-B43B4660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Word Problems</a:t>
            </a:r>
            <a:endParaRPr lang="en-GB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5679B-F5A3-4961-A4FA-108557A2E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文字应用题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849861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284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Sets</a:t>
            </a:r>
            <a:r>
              <a:rPr lang="zh-CN" altLang="en-US" sz="3600" dirty="0"/>
              <a:t>（集合）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DB6019-E437-4F0B-89F4-1C73ACB9842E}"/>
              </a:ext>
            </a:extLst>
          </p:cNvPr>
          <p:cNvSpPr txBox="1"/>
          <p:nvPr/>
        </p:nvSpPr>
        <p:spPr>
          <a:xfrm>
            <a:off x="1008573" y="1298730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Venn diagram:</a:t>
            </a:r>
            <a:endParaRPr lang="en-GB" sz="3200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829AADC-5123-4688-B5AF-6BDE1438736B}"/>
              </a:ext>
            </a:extLst>
          </p:cNvPr>
          <p:cNvSpPr/>
          <p:nvPr/>
        </p:nvSpPr>
        <p:spPr>
          <a:xfrm>
            <a:off x="2981587" y="2569883"/>
            <a:ext cx="3808135" cy="346511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114BEB-2B9F-4DFA-97C1-87A90469B9D4}"/>
              </a:ext>
            </a:extLst>
          </p:cNvPr>
          <p:cNvSpPr/>
          <p:nvPr/>
        </p:nvSpPr>
        <p:spPr>
          <a:xfrm>
            <a:off x="5126689" y="2569883"/>
            <a:ext cx="3808135" cy="346511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21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2DA125-66FD-4D70-9E36-039CADEB8FA8}"/>
              </a:ext>
            </a:extLst>
          </p:cNvPr>
          <p:cNvSpPr txBox="1"/>
          <p:nvPr/>
        </p:nvSpPr>
        <p:spPr>
          <a:xfrm>
            <a:off x="368060" y="287547"/>
            <a:ext cx="500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Question types</a:t>
            </a:r>
            <a:r>
              <a:rPr lang="zh-CN" altLang="en-US" sz="3600" dirty="0"/>
              <a:t>（题型）</a:t>
            </a:r>
            <a:endParaRPr lang="en-US" altLang="zh-CN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75214D-205E-48B8-A772-CE5F2BB73663}"/>
              </a:ext>
            </a:extLst>
          </p:cNvPr>
          <p:cNvSpPr/>
          <p:nvPr/>
        </p:nvSpPr>
        <p:spPr>
          <a:xfrm>
            <a:off x="1255058" y="1269582"/>
            <a:ext cx="96938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Font typeface="+mj-lt"/>
              <a:buAutoNum type="arabicPeriod" startAt="3"/>
            </a:pPr>
            <a:r>
              <a:rPr lang="en-US" altLang="zh-CN" sz="3200" dirty="0">
                <a:solidFill>
                  <a:prstClr val="black"/>
                </a:solidFill>
              </a:rPr>
              <a:t>Multiple-choice questions—Select </a:t>
            </a:r>
            <a:r>
              <a:rPr lang="en-US" altLang="zh-CN" sz="3200" dirty="0">
                <a:solidFill>
                  <a:srgbClr val="FF0000"/>
                </a:solidFill>
              </a:rPr>
              <a:t>One or More</a:t>
            </a:r>
            <a:r>
              <a:rPr lang="en-US" altLang="zh-CN" sz="3200" dirty="0">
                <a:solidFill>
                  <a:prstClr val="black"/>
                </a:solidFill>
              </a:rPr>
              <a:t> Answer Choices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3A14642-F0F2-48AC-9D06-2E5381C9A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76" y="2346800"/>
            <a:ext cx="8319247" cy="41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335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284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Sets</a:t>
            </a:r>
            <a:r>
              <a:rPr lang="zh-CN" altLang="en-US" sz="3600" dirty="0"/>
              <a:t>（集合）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945868-1B86-4762-9622-36FA4CA1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1208172"/>
            <a:ext cx="7576671" cy="36780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E62518D-E8C2-4A31-B416-8B2928258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0525"/>
            <a:ext cx="12192000" cy="11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284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Sets</a:t>
            </a:r>
            <a:r>
              <a:rPr lang="zh-CN" altLang="en-US" sz="3600" dirty="0"/>
              <a:t>（集合）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80B319-AFCC-4BDE-82E5-053777E3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32" y="1136093"/>
            <a:ext cx="7579285" cy="34479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E86A66-A4A8-4B84-88D3-F26443434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70" y="3475788"/>
            <a:ext cx="9418918" cy="29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518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Permutation, Combination and Probability</a:t>
            </a:r>
          </a:p>
          <a:p>
            <a:r>
              <a:rPr lang="zh-CN" altLang="en-US" sz="3600" dirty="0"/>
              <a:t>（排列、组合和概率）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D7FF6C-4DA7-442C-8BE8-D96B67CD62EA}"/>
              </a:ext>
            </a:extLst>
          </p:cNvPr>
          <p:cNvSpPr txBox="1"/>
          <p:nvPr/>
        </p:nvSpPr>
        <p:spPr>
          <a:xfrm>
            <a:off x="1543586" y="4220997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 Permutation: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0C03D2-893A-4710-8E17-76A36CE641DA}"/>
                  </a:ext>
                </a:extLst>
              </p:cNvPr>
              <p:cNvSpPr txBox="1"/>
              <p:nvPr/>
            </p:nvSpPr>
            <p:spPr>
              <a:xfrm>
                <a:off x="3886880" y="4981493"/>
                <a:ext cx="4206985" cy="991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0C03D2-893A-4710-8E17-76A36CE64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80" y="4981493"/>
                <a:ext cx="4206985" cy="9916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5295363-EC7A-4474-A84E-0C99FCBCD8AA}"/>
              </a:ext>
            </a:extLst>
          </p:cNvPr>
          <p:cNvSpPr txBox="1"/>
          <p:nvPr/>
        </p:nvSpPr>
        <p:spPr>
          <a:xfrm>
            <a:off x="1543586" y="1752563"/>
            <a:ext cx="296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1. Combination: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CA279E0-0B7C-4592-98F9-C8705FA0BEFA}"/>
                  </a:ext>
                </a:extLst>
              </p:cNvPr>
              <p:cNvSpPr txBox="1"/>
              <p:nvPr/>
            </p:nvSpPr>
            <p:spPr>
              <a:xfrm>
                <a:off x="3028127" y="2602025"/>
                <a:ext cx="3138808" cy="991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CA279E0-0B7C-4592-98F9-C8705FA0B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127" y="2602025"/>
                <a:ext cx="3138808" cy="9916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F5FE9C-1E8A-4DEC-AF5B-DFB077DF5C6C}"/>
                  </a:ext>
                </a:extLst>
              </p:cNvPr>
              <p:cNvSpPr txBox="1"/>
              <p:nvPr/>
            </p:nvSpPr>
            <p:spPr>
              <a:xfrm>
                <a:off x="7548369" y="2895584"/>
                <a:ext cx="21594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F5FE9C-1E8A-4DEC-AF5B-DFB077DF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369" y="2895584"/>
                <a:ext cx="21594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78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518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Permutation, Combination and Probability</a:t>
            </a:r>
          </a:p>
          <a:p>
            <a:r>
              <a:rPr lang="zh-CN" altLang="en-US" sz="3600" dirty="0"/>
              <a:t>（排列、组合和概率）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A2CD17-2EF7-47E2-88A3-CC26EBF593CA}"/>
              </a:ext>
            </a:extLst>
          </p:cNvPr>
          <p:cNvSpPr txBox="1"/>
          <p:nvPr/>
        </p:nvSpPr>
        <p:spPr>
          <a:xfrm>
            <a:off x="1543586" y="1752563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3. Probability: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E197154-8DE4-44CD-9C2A-81CD32B2D717}"/>
                  </a:ext>
                </a:extLst>
              </p:cNvPr>
              <p:cNvSpPr txBox="1"/>
              <p:nvPr/>
            </p:nvSpPr>
            <p:spPr>
              <a:xfrm>
                <a:off x="3028127" y="2602025"/>
                <a:ext cx="4880310" cy="1004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𝐸𝑣𝑒𝑛𝑡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𝑝𝑜𝑠𝑠𝑖𝑏𝑙𝑒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𝑟𝑒𝑠𝑢𝑙𝑡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E197154-8DE4-44CD-9C2A-81CD32B2D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127" y="2602025"/>
                <a:ext cx="4880310" cy="10048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A27DF38-DCA0-4826-9A36-0C8A79BE1D21}"/>
              </a:ext>
            </a:extLst>
          </p:cNvPr>
          <p:cNvSpPr txBox="1"/>
          <p:nvPr/>
        </p:nvSpPr>
        <p:spPr>
          <a:xfrm>
            <a:off x="3119063" y="4334738"/>
            <a:ext cx="5953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Same Probability for each event?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96356B-008C-46EB-B28C-028CA30A7BDB}"/>
              </a:ext>
            </a:extLst>
          </p:cNvPr>
          <p:cNvSpPr/>
          <p:nvPr/>
        </p:nvSpPr>
        <p:spPr>
          <a:xfrm>
            <a:off x="3119063" y="5293216"/>
            <a:ext cx="3696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200" dirty="0">
                <a:solidFill>
                  <a:prstClr val="black"/>
                </a:solidFill>
              </a:rPr>
              <a:t>Independent event?</a:t>
            </a:r>
          </a:p>
        </p:txBody>
      </p:sp>
    </p:spTree>
    <p:extLst>
      <p:ext uri="{BB962C8B-B14F-4D97-AF65-F5344CB8AC3E}">
        <p14:creationId xmlns:p14="http://schemas.microsoft.com/office/powerpoint/2010/main" val="38688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518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Permutation, Combination and Probability</a:t>
            </a:r>
          </a:p>
          <a:p>
            <a:r>
              <a:rPr lang="zh-CN" altLang="en-US" sz="3600" dirty="0"/>
              <a:t>（排列、组合和概率）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1058CE-3AD4-48CE-8CFA-6D2BA99F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3" y="1596624"/>
            <a:ext cx="8337176" cy="29035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8845DC-C8F6-4606-A054-59140444E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13" y="1888816"/>
            <a:ext cx="7639123" cy="46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8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8518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Permutation, Combination and Probability</a:t>
            </a:r>
          </a:p>
          <a:p>
            <a:r>
              <a:rPr lang="zh-CN" altLang="en-US" sz="3600" dirty="0"/>
              <a:t>（排列、组合和概率）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4B722-F20D-4196-B16C-E9C44F9C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99" y="1811283"/>
            <a:ext cx="10465654" cy="16488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98983A-3E94-4D64-99AE-225BFF24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03" y="3783559"/>
            <a:ext cx="10353008" cy="27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Descriptive Statistics</a:t>
            </a:r>
            <a:r>
              <a:rPr lang="zh-CN" altLang="en-US" sz="3600" dirty="0"/>
              <a:t>（描述统计学）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7FDEE8-B432-4049-9982-3C1D85589C39}"/>
              </a:ext>
            </a:extLst>
          </p:cNvPr>
          <p:cNvSpPr txBox="1"/>
          <p:nvPr/>
        </p:nvSpPr>
        <p:spPr>
          <a:xfrm>
            <a:off x="1186577" y="1341089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1. Average (Arithmetic mean)</a:t>
            </a:r>
            <a:r>
              <a:rPr lang="zh-CN" altLang="en-US" sz="3200" dirty="0"/>
              <a:t>（算术平均数）</a:t>
            </a:r>
            <a:endParaRPr lang="en-GB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3F78ED-D9C4-418A-9E05-D896E3C02E85}"/>
              </a:ext>
            </a:extLst>
          </p:cNvPr>
          <p:cNvSpPr txBox="1"/>
          <p:nvPr/>
        </p:nvSpPr>
        <p:spPr>
          <a:xfrm>
            <a:off x="1186575" y="2191491"/>
            <a:ext cx="4120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 Medium</a:t>
            </a:r>
            <a:r>
              <a:rPr lang="zh-CN" altLang="en-US" sz="3200" dirty="0"/>
              <a:t>（中位数）</a:t>
            </a:r>
            <a:endParaRPr lang="en-GB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16B66A-0365-4349-ABC3-63D4785BCDC9}"/>
              </a:ext>
            </a:extLst>
          </p:cNvPr>
          <p:cNvSpPr txBox="1"/>
          <p:nvPr/>
        </p:nvSpPr>
        <p:spPr>
          <a:xfrm>
            <a:off x="1186575" y="3183477"/>
            <a:ext cx="3283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3. Mode</a:t>
            </a:r>
            <a:r>
              <a:rPr lang="zh-CN" altLang="en-US" sz="3200" dirty="0"/>
              <a:t>（众数）</a:t>
            </a:r>
            <a:endParaRPr lang="en-GB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A48BE0-225B-4E29-B472-EF290D80443D}"/>
              </a:ext>
            </a:extLst>
          </p:cNvPr>
          <p:cNvSpPr txBox="1"/>
          <p:nvPr/>
        </p:nvSpPr>
        <p:spPr>
          <a:xfrm>
            <a:off x="1186575" y="3984607"/>
            <a:ext cx="3430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4. Range</a:t>
            </a:r>
            <a:r>
              <a:rPr lang="zh-CN" altLang="en-US" sz="3200" dirty="0"/>
              <a:t>（极差）</a:t>
            </a:r>
            <a:endParaRPr lang="en-GB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C99258-10C3-4962-8647-7777E41BDEAC}"/>
              </a:ext>
            </a:extLst>
          </p:cNvPr>
          <p:cNvSpPr txBox="1"/>
          <p:nvPr/>
        </p:nvSpPr>
        <p:spPr>
          <a:xfrm>
            <a:off x="5471029" y="3183477"/>
            <a:ext cx="3760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5. Variance</a:t>
            </a:r>
            <a:r>
              <a:rPr lang="zh-CN" altLang="en-US" sz="3200" dirty="0"/>
              <a:t>（方差）</a:t>
            </a:r>
            <a:endParaRPr lang="en-GB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DDF78F-DFC1-45F8-982A-48647CD35C33}"/>
              </a:ext>
            </a:extLst>
          </p:cNvPr>
          <p:cNvSpPr txBox="1"/>
          <p:nvPr/>
        </p:nvSpPr>
        <p:spPr>
          <a:xfrm>
            <a:off x="5471029" y="3984606"/>
            <a:ext cx="6019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6. Standard Deviation</a:t>
            </a:r>
            <a:r>
              <a:rPr lang="zh-CN" altLang="en-US" sz="3200" dirty="0"/>
              <a:t>（标准差）</a:t>
            </a:r>
            <a:endParaRPr lang="en-GB" sz="3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224A7E-2EC6-4EDF-8302-A76FD8A3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674" y="4702612"/>
            <a:ext cx="5280679" cy="21538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CFB5441-D55C-4DBB-899A-8C145CBE7596}"/>
              </a:ext>
            </a:extLst>
          </p:cNvPr>
          <p:cNvSpPr/>
          <p:nvPr/>
        </p:nvSpPr>
        <p:spPr>
          <a:xfrm>
            <a:off x="635430" y="5467581"/>
            <a:ext cx="369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box‑and‑whisker plots</a:t>
            </a:r>
          </a:p>
        </p:txBody>
      </p:sp>
    </p:spTree>
    <p:extLst>
      <p:ext uri="{BB962C8B-B14F-4D97-AF65-F5344CB8AC3E}">
        <p14:creationId xmlns:p14="http://schemas.microsoft.com/office/powerpoint/2010/main" val="377785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Descriptive Statistics</a:t>
            </a:r>
            <a:r>
              <a:rPr lang="zh-CN" altLang="en-US" sz="3600" dirty="0"/>
              <a:t>（描述统计学）</a:t>
            </a:r>
            <a:endParaRPr lang="en-US" altLang="zh-CN" sz="3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4919F2-76E8-4939-8129-54F14B0C8845}"/>
              </a:ext>
            </a:extLst>
          </p:cNvPr>
          <p:cNvSpPr/>
          <p:nvPr/>
        </p:nvSpPr>
        <p:spPr>
          <a:xfrm>
            <a:off x="242047" y="5000793"/>
            <a:ext cx="117079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Property 1: The mean, median, and mode are exactly the same.</a:t>
            </a:r>
          </a:p>
          <a:p>
            <a:r>
              <a:rPr lang="en-US" sz="2400" dirty="0"/>
              <a:t>Property 2: The distribution is perfectly symmetric about the mean.</a:t>
            </a:r>
          </a:p>
          <a:p>
            <a:r>
              <a:rPr lang="en-US" sz="2400" dirty="0"/>
              <a:t>Property 3: About two-thirds of the data are within 1 standard deviation of the mean.</a:t>
            </a:r>
          </a:p>
          <a:p>
            <a:r>
              <a:rPr lang="en-US" sz="2400" dirty="0"/>
              <a:t>Property 4: Almost all of the data are within 2 standard deviations of the mean.</a:t>
            </a:r>
            <a:endParaRPr lang="en-GB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E9D44A7-E04D-44F7-8480-EF620DB5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06" y="1188987"/>
            <a:ext cx="7100048" cy="35566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160DE55-9B98-48D3-92DE-0F39CC9F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990" y="0"/>
            <a:ext cx="3137504" cy="51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Descriptive Statistics</a:t>
            </a:r>
            <a:r>
              <a:rPr lang="zh-CN" altLang="en-US" sz="3600" dirty="0"/>
              <a:t>（描述统计学）</a:t>
            </a:r>
            <a:endParaRPr lang="en-US" altLang="zh-CN" sz="3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9BFFAF-A6C2-40CE-A440-9137D1404553}"/>
              </a:ext>
            </a:extLst>
          </p:cNvPr>
          <p:cNvSpPr txBox="1"/>
          <p:nvPr/>
        </p:nvSpPr>
        <p:spPr>
          <a:xfrm>
            <a:off x="2078960" y="5419702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Standardization</a:t>
            </a:r>
            <a:r>
              <a:rPr lang="zh-CN" altLang="en-US" sz="3200" dirty="0"/>
              <a:t>：</a:t>
            </a:r>
            <a:endParaRPr lang="en-US" altLang="zh-C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37D1394-107D-45F1-9490-C155D97A62FB}"/>
                  </a:ext>
                </a:extLst>
              </p:cNvPr>
              <p:cNvSpPr txBox="1"/>
              <p:nvPr/>
            </p:nvSpPr>
            <p:spPr>
              <a:xfrm>
                <a:off x="6096000" y="5237697"/>
                <a:ext cx="2161746" cy="948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37D1394-107D-45F1-9490-C155D97A6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37697"/>
                <a:ext cx="2161746" cy="948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AB8EBB4B-8571-4397-8068-B87CB5B5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89" y="1635737"/>
            <a:ext cx="10745783" cy="32649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D7B53C-B0FC-4448-A2A8-8DA1845C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271"/>
          <a:stretch>
            <a:fillRect/>
          </a:stretch>
        </p:blipFill>
        <p:spPr>
          <a:xfrm>
            <a:off x="471289" y="1635737"/>
            <a:ext cx="5236309" cy="3264968"/>
          </a:xfrm>
          <a:custGeom>
            <a:avLst/>
            <a:gdLst>
              <a:gd name="connsiteX0" fmla="*/ 0 w 5236309"/>
              <a:gd name="connsiteY0" fmla="*/ 0 h 3264968"/>
              <a:gd name="connsiteX1" fmla="*/ 4121629 w 5236309"/>
              <a:gd name="connsiteY1" fmla="*/ 0 h 3264968"/>
              <a:gd name="connsiteX2" fmla="*/ 4121629 w 5236309"/>
              <a:gd name="connsiteY2" fmla="*/ 1770216 h 3264968"/>
              <a:gd name="connsiteX3" fmla="*/ 5236309 w 5236309"/>
              <a:gd name="connsiteY3" fmla="*/ 1770216 h 3264968"/>
              <a:gd name="connsiteX4" fmla="*/ 5236309 w 5236309"/>
              <a:gd name="connsiteY4" fmla="*/ 3264968 h 3264968"/>
              <a:gd name="connsiteX5" fmla="*/ 0 w 5236309"/>
              <a:gd name="connsiteY5" fmla="*/ 3264968 h 326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6309" h="3264968">
                <a:moveTo>
                  <a:pt x="0" y="0"/>
                </a:moveTo>
                <a:lnTo>
                  <a:pt x="4121629" y="0"/>
                </a:lnTo>
                <a:lnTo>
                  <a:pt x="4121629" y="1770216"/>
                </a:lnTo>
                <a:lnTo>
                  <a:pt x="5236309" y="1770216"/>
                </a:lnTo>
                <a:lnTo>
                  <a:pt x="5236309" y="3264968"/>
                </a:lnTo>
                <a:lnTo>
                  <a:pt x="0" y="326496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506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Descriptive Statistics</a:t>
            </a:r>
            <a:r>
              <a:rPr lang="zh-CN" altLang="en-US" sz="3600" dirty="0"/>
              <a:t>（描述统计学）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B08634-B15B-4F36-A06F-9CD9D5A6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9" y="1049711"/>
            <a:ext cx="8173757" cy="22604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338C32-B7B2-40B2-9478-4694DBC63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390" y="2960926"/>
            <a:ext cx="6767179" cy="38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2DA125-66FD-4D70-9E36-039CADEB8FA8}"/>
              </a:ext>
            </a:extLst>
          </p:cNvPr>
          <p:cNvSpPr txBox="1"/>
          <p:nvPr/>
        </p:nvSpPr>
        <p:spPr>
          <a:xfrm>
            <a:off x="368060" y="287547"/>
            <a:ext cx="500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Question types</a:t>
            </a:r>
            <a:r>
              <a:rPr lang="zh-CN" altLang="en-US" sz="3600" dirty="0"/>
              <a:t>（题型）</a:t>
            </a:r>
            <a:endParaRPr lang="en-US" altLang="zh-CN" sz="3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40B90C-B9A0-4581-A9FF-DEBFF3379803}"/>
              </a:ext>
            </a:extLst>
          </p:cNvPr>
          <p:cNvSpPr/>
          <p:nvPr/>
        </p:nvSpPr>
        <p:spPr>
          <a:xfrm>
            <a:off x="890495" y="1073544"/>
            <a:ext cx="77694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CN" sz="3200" dirty="0"/>
              <a:t>Numeric Entry questions</a:t>
            </a:r>
            <a:endParaRPr lang="en-GB" alt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C93EE3-F61B-4B24-B9F0-07EEEC32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2" y="1797985"/>
            <a:ext cx="5805903" cy="48957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9CBC19-E1ED-4D5C-94EE-2A8D3033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173" y="2213779"/>
            <a:ext cx="6274827" cy="1046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C2A074-D8F4-425F-AFC3-94ACE6134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484" y="4132132"/>
            <a:ext cx="6180204" cy="13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5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Descriptive Statistics</a:t>
            </a:r>
            <a:r>
              <a:rPr lang="zh-CN" altLang="en-US" sz="3600" dirty="0"/>
              <a:t>（描述统计学）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225E06-D028-42F3-81B3-0C1518F7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3" y="1110156"/>
            <a:ext cx="8811746" cy="15651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F44F44-B61D-477F-B929-F6EAB8D32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3" y="2749988"/>
            <a:ext cx="8477997" cy="32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6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Descriptive Statistics</a:t>
            </a:r>
            <a:r>
              <a:rPr lang="zh-CN" altLang="en-US" sz="3600" dirty="0"/>
              <a:t>（描述统计学）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2D6331-8024-4643-88F5-63DF528FB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1715"/>
            <a:ext cx="9347986" cy="37127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25AACD-5FFD-4699-9205-AB0C29E2E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036" y="2859045"/>
            <a:ext cx="9687031" cy="342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Descriptive Statistics</a:t>
            </a:r>
            <a:r>
              <a:rPr lang="zh-CN" altLang="en-US" sz="3600" dirty="0"/>
              <a:t>（描述统计学）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9E7A3A-212A-457D-B399-7E120951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46" y="1296524"/>
            <a:ext cx="8447438" cy="27734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8AC082-2616-4913-9186-4BB203FAD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1" y="4069975"/>
            <a:ext cx="8447438" cy="23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5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Descriptive Statistics</a:t>
            </a:r>
            <a:r>
              <a:rPr lang="zh-CN" altLang="en-US" sz="3600" dirty="0"/>
              <a:t>（描述统计学）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E789A9-396C-42B8-B576-F18BF863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4" y="1377587"/>
            <a:ext cx="7148067" cy="527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40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10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Data Presenting</a:t>
            </a:r>
            <a:r>
              <a:rPr lang="zh-CN" altLang="en-US" sz="3600" dirty="0"/>
              <a:t>（数据呈现）</a:t>
            </a:r>
            <a:endParaRPr lang="en-US" altLang="zh-CN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C120C4-5C84-4BAE-A8DA-C4D7D3BF74AE}"/>
              </a:ext>
            </a:extLst>
          </p:cNvPr>
          <p:cNvSpPr txBox="1"/>
          <p:nvPr/>
        </p:nvSpPr>
        <p:spPr>
          <a:xfrm>
            <a:off x="1199548" y="1399393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Table</a:t>
            </a:r>
            <a:endParaRPr lang="en-GB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46A76E-59D4-4986-B16C-CB9065D663A1}"/>
              </a:ext>
            </a:extLst>
          </p:cNvPr>
          <p:cNvSpPr txBox="1"/>
          <p:nvPr/>
        </p:nvSpPr>
        <p:spPr>
          <a:xfrm>
            <a:off x="1199548" y="2064128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Bar graph</a:t>
            </a:r>
            <a:endParaRPr lang="en-GB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DDA507-90A2-48E6-81A2-3983A71FF8EA}"/>
              </a:ext>
            </a:extLst>
          </p:cNvPr>
          <p:cNvSpPr txBox="1"/>
          <p:nvPr/>
        </p:nvSpPr>
        <p:spPr>
          <a:xfrm>
            <a:off x="1197946" y="2751275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Segmented bar graph</a:t>
            </a:r>
            <a:endParaRPr lang="en-GB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25EBF3-BAB5-4DAC-9462-9F69DA648ABD}"/>
              </a:ext>
            </a:extLst>
          </p:cNvPr>
          <p:cNvSpPr txBox="1"/>
          <p:nvPr/>
        </p:nvSpPr>
        <p:spPr>
          <a:xfrm>
            <a:off x="1197946" y="3474463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Histogram</a:t>
            </a:r>
            <a:endParaRPr lang="en-GB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54C1E4-91FD-4593-A4B2-8AF7D68EAFBE}"/>
              </a:ext>
            </a:extLst>
          </p:cNvPr>
          <p:cNvSpPr txBox="1"/>
          <p:nvPr/>
        </p:nvSpPr>
        <p:spPr>
          <a:xfrm>
            <a:off x="1197946" y="4197651"/>
            <a:ext cx="3695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Circle graph (pie chart)</a:t>
            </a:r>
            <a:endParaRPr lang="en-GB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32025C-5FFA-4FAE-94D9-D6CDA4AA2165}"/>
              </a:ext>
            </a:extLst>
          </p:cNvPr>
          <p:cNvSpPr txBox="1"/>
          <p:nvPr/>
        </p:nvSpPr>
        <p:spPr>
          <a:xfrm>
            <a:off x="1197946" y="4918281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Scatterplot</a:t>
            </a:r>
            <a:endParaRPr lang="en-GB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AAB24E-AE1A-4A16-B242-B29392B38AC3}"/>
              </a:ext>
            </a:extLst>
          </p:cNvPr>
          <p:cNvSpPr txBox="1"/>
          <p:nvPr/>
        </p:nvSpPr>
        <p:spPr>
          <a:xfrm>
            <a:off x="1197946" y="5638911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Line graph</a:t>
            </a:r>
            <a:endParaRPr lang="en-GB" sz="2800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5AF2A16-6443-4699-8ADA-105B8FE44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83222"/>
              </p:ext>
            </p:extLst>
          </p:nvPr>
        </p:nvGraphicFramePr>
        <p:xfrm>
          <a:off x="6291403" y="675043"/>
          <a:ext cx="356379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932">
                  <a:extLst>
                    <a:ext uri="{9D8B030D-6E8A-4147-A177-3AD203B41FA5}">
                      <a16:colId xmlns:a16="http://schemas.microsoft.com/office/drawing/2014/main" val="930572006"/>
                    </a:ext>
                  </a:extLst>
                </a:gridCol>
                <a:gridCol w="1187932">
                  <a:extLst>
                    <a:ext uri="{9D8B030D-6E8A-4147-A177-3AD203B41FA5}">
                      <a16:colId xmlns:a16="http://schemas.microsoft.com/office/drawing/2014/main" val="3887847673"/>
                    </a:ext>
                  </a:extLst>
                </a:gridCol>
                <a:gridCol w="1187932">
                  <a:extLst>
                    <a:ext uri="{9D8B030D-6E8A-4147-A177-3AD203B41FA5}">
                      <a16:colId xmlns:a16="http://schemas.microsoft.com/office/drawing/2014/main" val="3231787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9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36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27507"/>
                  </a:ext>
                </a:extLst>
              </a:tr>
            </a:tbl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BFDFD68D-1BEB-442E-BB95-6149EE1D6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487956"/>
              </p:ext>
            </p:extLst>
          </p:nvPr>
        </p:nvGraphicFramePr>
        <p:xfrm>
          <a:off x="6249568" y="1875220"/>
          <a:ext cx="3563796" cy="224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5F0F840D-7021-49DA-B015-A26E7AD710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6622579"/>
              </p:ext>
            </p:extLst>
          </p:nvPr>
        </p:nvGraphicFramePr>
        <p:xfrm>
          <a:off x="6366354" y="4119957"/>
          <a:ext cx="3012141" cy="257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7" name="图表 26">
                <a:extLst>
                  <a:ext uri="{FF2B5EF4-FFF2-40B4-BE49-F238E27FC236}">
                    <a16:creationId xmlns:a16="http://schemas.microsoft.com/office/drawing/2014/main" id="{7F7C7158-D7C8-4441-8D2F-3B446B80D83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0176805"/>
                  </p:ext>
                </p:extLst>
              </p:nvPr>
            </p:nvGraphicFramePr>
            <p:xfrm>
              <a:off x="8144324" y="181492"/>
              <a:ext cx="3782699" cy="219983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7" name="图表 26">
                <a:extLst>
                  <a:ext uri="{FF2B5EF4-FFF2-40B4-BE49-F238E27FC236}">
                    <a16:creationId xmlns:a16="http://schemas.microsoft.com/office/drawing/2014/main" id="{7F7C7158-D7C8-4441-8D2F-3B446B80D8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4324" y="181492"/>
                <a:ext cx="3782699" cy="219983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0" name="图表 29">
            <a:extLst>
              <a:ext uri="{FF2B5EF4-FFF2-40B4-BE49-F238E27FC236}">
                <a16:creationId xmlns:a16="http://schemas.microsoft.com/office/drawing/2014/main" id="{1A28B623-37C3-4DFC-87C6-7DAE83D60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404503"/>
              </p:ext>
            </p:extLst>
          </p:nvPr>
        </p:nvGraphicFramePr>
        <p:xfrm>
          <a:off x="8521828" y="2397985"/>
          <a:ext cx="3484901" cy="2061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3" name="图表 32">
            <a:extLst>
              <a:ext uri="{FF2B5EF4-FFF2-40B4-BE49-F238E27FC236}">
                <a16:creationId xmlns:a16="http://schemas.microsoft.com/office/drawing/2014/main" id="{6E3D8969-5897-4726-B450-2D021D798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805562"/>
              </p:ext>
            </p:extLst>
          </p:nvPr>
        </p:nvGraphicFramePr>
        <p:xfrm>
          <a:off x="8458765" y="4520607"/>
          <a:ext cx="3484901" cy="1969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44E290A8-9E37-46D3-B65C-E47920F3EE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805642"/>
              </p:ext>
            </p:extLst>
          </p:nvPr>
        </p:nvGraphicFramePr>
        <p:xfrm>
          <a:off x="6793128" y="4520607"/>
          <a:ext cx="3899484" cy="2018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03955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4" grpId="0"/>
      <p:bldP spid="15" grpId="0"/>
      <p:bldGraphic spid="21" grpId="0">
        <p:bldAsOne/>
      </p:bldGraphic>
      <p:bldGraphic spid="21" grpId="1">
        <p:bldAsOne/>
      </p:bldGraphic>
      <p:bldGraphic spid="24" grpId="0">
        <p:bldAsOne/>
      </p:bldGraphic>
      <p:bldGraphic spid="24" grpId="1">
        <p:bldAsOne/>
      </p:bldGraphic>
      <p:bldGraphic spid="30" grpId="0">
        <p:bldAsOne/>
      </p:bldGraphic>
      <p:bldGraphic spid="30" grpId="1">
        <p:bldAsOne/>
      </p:bldGraphic>
      <p:bldGraphic spid="33" grpId="0">
        <p:bldAsOne/>
      </p:bldGraphic>
      <p:bldGraphic spid="33" grpId="1">
        <p:bldAsOne/>
      </p:bldGraphic>
      <p:bldGraphic spid="36" grpId="0">
        <p:bldAsOne/>
      </p:bldGraphic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10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Data Presenting</a:t>
            </a:r>
            <a:r>
              <a:rPr lang="zh-CN" altLang="en-US" sz="3600" dirty="0"/>
              <a:t>（数据呈现）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13F9BB-14EC-4B2E-BB0D-C0C009B2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525" y="933878"/>
            <a:ext cx="6335843" cy="34012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D7B885-62CA-4AAA-931F-7107393AB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813" y="4335168"/>
            <a:ext cx="7460979" cy="24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33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10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Data Presenting</a:t>
            </a:r>
            <a:r>
              <a:rPr lang="zh-CN" altLang="en-US" sz="3600" dirty="0"/>
              <a:t>（数据呈现）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B85911-B52F-4BDD-A7D8-10C64F53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13" y="4335168"/>
            <a:ext cx="7152134" cy="25228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682DFF-9D1D-4160-9944-2486F5FF2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525" y="933878"/>
            <a:ext cx="6335843" cy="34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310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10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Data Presenting</a:t>
            </a:r>
            <a:r>
              <a:rPr lang="zh-CN" altLang="en-US" sz="3600" dirty="0"/>
              <a:t>（数据呈现）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29D299-0289-4F13-AA59-9689F79D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468" y="4290344"/>
            <a:ext cx="7735063" cy="2567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7CAAD0-31C4-43DF-B99C-0F8CD3998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525" y="933878"/>
            <a:ext cx="6335843" cy="34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462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10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Data Presenting</a:t>
            </a:r>
            <a:r>
              <a:rPr lang="zh-CN" altLang="en-US" sz="3600" dirty="0"/>
              <a:t>（数据呈现）</a:t>
            </a:r>
            <a:endParaRPr lang="en-US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93C401-2E1D-4623-8BFA-1E546B96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97" y="4289507"/>
            <a:ext cx="7898806" cy="25684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030D72-8FFC-47DE-B8F0-3865878C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525" y="933878"/>
            <a:ext cx="6335843" cy="34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594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1E9A3-2731-4DF8-B7E7-46298A338DF7}"/>
              </a:ext>
            </a:extLst>
          </p:cNvPr>
          <p:cNvSpPr txBox="1"/>
          <p:nvPr/>
        </p:nvSpPr>
        <p:spPr>
          <a:xfrm>
            <a:off x="368060" y="287547"/>
            <a:ext cx="610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Data Presenting</a:t>
            </a:r>
            <a:r>
              <a:rPr lang="zh-CN" altLang="en-US" sz="3600" dirty="0"/>
              <a:t>（数据呈现）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77A4FA-0066-47F1-A093-4F2C8F52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28" y="989778"/>
            <a:ext cx="7802142" cy="30323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329F61-D216-480A-8A42-94AC4577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473" y="4179667"/>
            <a:ext cx="8719053" cy="25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32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4487</TotalTime>
  <Words>2539</Words>
  <Application>Microsoft Office PowerPoint</Application>
  <PresentationFormat>宽屏</PresentationFormat>
  <Paragraphs>603</Paragraphs>
  <Slides>102</Slides>
  <Notes>66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7" baseType="lpstr">
      <vt:lpstr>等线</vt:lpstr>
      <vt:lpstr>等线 Light</vt:lpstr>
      <vt:lpstr>Arial</vt:lpstr>
      <vt:lpstr>Cambria Math</vt:lpstr>
      <vt:lpstr>Office 主题​​</vt:lpstr>
      <vt:lpstr>GRE Math</vt:lpstr>
      <vt:lpstr>PowerPoint 演示文稿</vt:lpstr>
      <vt:lpstr>Introduction to GRE 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Number Properties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Algebra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Word Problems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丹青 陈</dc:creator>
  <cp:lastModifiedBy>丹青 陈</cp:lastModifiedBy>
  <cp:revision>307</cp:revision>
  <dcterms:created xsi:type="dcterms:W3CDTF">2019-05-23T06:17:39Z</dcterms:created>
  <dcterms:modified xsi:type="dcterms:W3CDTF">2020-01-30T02:02:13Z</dcterms:modified>
</cp:coreProperties>
</file>